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0" r:id="rId3"/>
    <p:sldId id="377" r:id="rId4"/>
    <p:sldId id="360" r:id="rId5"/>
    <p:sldId id="354" r:id="rId6"/>
    <p:sldId id="355" r:id="rId7"/>
    <p:sldId id="356" r:id="rId8"/>
    <p:sldId id="357" r:id="rId9"/>
    <p:sldId id="363" r:id="rId10"/>
    <p:sldId id="365" r:id="rId11"/>
    <p:sldId id="366" r:id="rId12"/>
    <p:sldId id="367" r:id="rId13"/>
    <p:sldId id="368" r:id="rId14"/>
    <p:sldId id="369" r:id="rId15"/>
    <p:sldId id="370" r:id="rId16"/>
    <p:sldId id="364" r:id="rId17"/>
    <p:sldId id="358" r:id="rId18"/>
    <p:sldId id="361" r:id="rId19"/>
    <p:sldId id="257" r:id="rId20"/>
    <p:sldId id="351" r:id="rId21"/>
    <p:sldId id="352" r:id="rId22"/>
    <p:sldId id="353" r:id="rId23"/>
    <p:sldId id="359" r:id="rId24"/>
    <p:sldId id="362" r:id="rId25"/>
    <p:sldId id="371" r:id="rId26"/>
    <p:sldId id="372" r:id="rId27"/>
    <p:sldId id="373" r:id="rId28"/>
    <p:sldId id="374" r:id="rId29"/>
    <p:sldId id="375" r:id="rId30"/>
    <p:sldId id="376" r:id="rId31"/>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1560"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95482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29/4/2025</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29/4/2025</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29/4/2025</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1171853" y="1482570"/>
            <a:ext cx="3525071" cy="2982897"/>
          </a:xfrm>
        </p:spPr>
        <p:txBody>
          <a:bodyPr>
            <a:normAutofit fontScale="90000"/>
          </a:bodyPr>
          <a:lstStyle/>
          <a:p>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US" altLang="zh-TW" sz="3600" b="1" u="sng" cap="none" dirty="0">
                <a:solidFill>
                  <a:srgbClr val="0070C0"/>
                </a:solidFill>
                <a:latin typeface="Arial" panose="020B0604020202020204" pitchFamily="34" charset="0"/>
                <a:ea typeface="微軟正黑體" panose="020B0604030504040204" pitchFamily="34" charset="-120"/>
                <a:cs typeface="Arial" panose="020B0604020202020204" pitchFamily="34" charset="0"/>
              </a:rPr>
              <a:t>PowerPoint Series on Geography of China (3) – Climate of </a:t>
            </a:r>
            <a:r>
              <a:rPr lang="en-US" altLang="zh-TW" sz="3600" b="1" u="sng" cap="none">
                <a:solidFill>
                  <a:srgbClr val="0070C0"/>
                </a:solidFill>
                <a:latin typeface="Arial" panose="020B0604020202020204" pitchFamily="34" charset="0"/>
                <a:ea typeface="微軟正黑體" panose="020B0604030504040204" pitchFamily="34" charset="-120"/>
                <a:cs typeface="Arial" panose="020B0604020202020204" pitchFamily="34" charset="0"/>
              </a:rPr>
              <a:t>our country</a:t>
            </a:r>
            <a:br>
              <a:rPr lang="en-US" altLang="zh-TW" sz="4900" b="1" u="sng" cap="none" dirty="0">
                <a:solidFill>
                  <a:prstClr val="black">
                    <a:lumMod val="85000"/>
                    <a:lumOff val="15000"/>
                  </a:prstClr>
                </a:solidFill>
                <a:latin typeface="Arial" panose="020B0604020202020204" pitchFamily="34" charset="0"/>
                <a:ea typeface="微軟正黑體" panose="020B0604030504040204" pitchFamily="34" charset="-120"/>
                <a:cs typeface="Arial" panose="020B0604020202020204" pitchFamily="34" charset="0"/>
              </a:rPr>
            </a:br>
            <a:endParaRPr lang="en-HK" dirty="0">
              <a:latin typeface="Arial" panose="020B0604020202020204" pitchFamily="34" charset="0"/>
              <a:cs typeface="Arial" panose="020B0604020202020204" pitchFamily="34" charset="0"/>
            </a:endParaRPr>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7" name="Subtitle 2">
            <a:extLst>
              <a:ext uri="{FF2B5EF4-FFF2-40B4-BE49-F238E27FC236}">
                <a16:creationId xmlns:a16="http://schemas.microsoft.com/office/drawing/2014/main" id="{6744AB1C-11C9-4A08-B6E2-FF0FA45BE1B6}"/>
              </a:ext>
            </a:extLst>
          </p:cNvPr>
          <p:cNvSpPr txBox="1">
            <a:spLocks/>
          </p:cNvSpPr>
          <p:nvPr/>
        </p:nvSpPr>
        <p:spPr>
          <a:xfrm>
            <a:off x="1992140" y="4867982"/>
            <a:ext cx="5159719" cy="8433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
        <p:nvSpPr>
          <p:cNvPr id="8" name="TextBox 7">
            <a:extLst>
              <a:ext uri="{FF2B5EF4-FFF2-40B4-BE49-F238E27FC236}">
                <a16:creationId xmlns:a16="http://schemas.microsoft.com/office/drawing/2014/main" id="{390A5B6C-1915-4BCE-85EC-7EB520452FDD}"/>
              </a:ext>
            </a:extLst>
          </p:cNvPr>
          <p:cNvSpPr txBox="1"/>
          <p:nvPr/>
        </p:nvSpPr>
        <p:spPr>
          <a:xfrm>
            <a:off x="507723" y="5845561"/>
            <a:ext cx="1328260" cy="707886"/>
          </a:xfrm>
          <a:prstGeom prst="rect">
            <a:avLst/>
          </a:prstGeom>
          <a:solidFill>
            <a:srgbClr val="2BDDF5"/>
          </a:solidFill>
          <a:ln w="38100">
            <a:solidFill>
              <a:schemeClr val="tx1"/>
            </a:solidFill>
          </a:ln>
        </p:spPr>
        <p:txBody>
          <a:bodyPr wrap="square" rtlCol="0">
            <a:spAutoFit/>
          </a:bodyPr>
          <a:lstStyle/>
          <a:p>
            <a:pPr algn="ctr"/>
            <a:r>
              <a:rPr lang="en-US" sz="2000" b="1" dirty="0">
                <a:latin typeface="Rockwell Nova" panose="02060503020205020403" pitchFamily="18" charset="0"/>
                <a:cs typeface="Aldhabi" panose="01000000000000000000" pitchFamily="2" charset="-78"/>
              </a:rPr>
              <a:t>Teacher Version</a:t>
            </a:r>
            <a:endParaRPr lang="en-HK" sz="2000" b="1" dirty="0">
              <a:latin typeface="Rockwell Nova" panose="02060503020205020403" pitchFamily="18" charset="0"/>
              <a:cs typeface="Aldhabi" panose="01000000000000000000" pitchFamily="2" charset="-78"/>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2" cstate="hqprint">
            <a:extLst>
              <a:ext uri="{28A0092B-C50C-407E-A947-70E740481C1C}">
                <a14:useLocalDpi xmlns:a14="http://schemas.microsoft.com/office/drawing/2010/main" val="0"/>
              </a:ext>
            </a:extLst>
          </a:blip>
          <a:srcRect t="14182" b="31636"/>
          <a:stretch/>
        </p:blipFill>
        <p:spPr>
          <a:xfrm>
            <a:off x="2148439" y="394918"/>
            <a:ext cx="6852379" cy="5251737"/>
          </a:xfrm>
          <a:prstGeom prst="rect">
            <a:avLst/>
          </a:prstGeom>
        </p:spPr>
      </p:pic>
      <p:pic>
        <p:nvPicPr>
          <p:cNvPr id="12"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378" y="4280355"/>
            <a:ext cx="2083997" cy="1366300"/>
          </a:xfrm>
          <a:prstGeom prst="rect">
            <a:avLst/>
          </a:prstGeom>
        </p:spPr>
      </p:pic>
      <p:sp>
        <p:nvSpPr>
          <p:cNvPr id="13" name="Speech Bubble: Rectangle with Corners Rounded 4">
            <a:extLst>
              <a:ext uri="{FF2B5EF4-FFF2-40B4-BE49-F238E27FC236}">
                <a16:creationId xmlns:a16="http://schemas.microsoft.com/office/drawing/2014/main" id="{6CEE00B3-B9C6-489D-8B5C-53B3E63C770D}"/>
              </a:ext>
            </a:extLst>
          </p:cNvPr>
          <p:cNvSpPr/>
          <p:nvPr/>
        </p:nvSpPr>
        <p:spPr>
          <a:xfrm>
            <a:off x="76723" y="61454"/>
            <a:ext cx="2392608" cy="4016572"/>
          </a:xfrm>
          <a:prstGeom prst="wedgeRoundRectCallout">
            <a:avLst>
              <a:gd name="adj1" fmla="val 11649"/>
              <a:gd name="adj2" fmla="val 6140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Arial Narrow" panose="020B0606020202030204" pitchFamily="34" charset="0"/>
              </a:rPr>
              <a:t>According to Figures 1 and 2, teachers may ask students to describe and compare the distribution of mean temperatures in January and July in our country</a:t>
            </a:r>
            <a:endParaRPr lang="en-HK" sz="2800" dirty="0">
              <a:solidFill>
                <a:schemeClr val="tx1"/>
              </a:solidFill>
              <a:latin typeface="Arial Narrow" panose="020B0606020202030204" pitchFamily="34" charset="0"/>
            </a:endParaRPr>
          </a:p>
        </p:txBody>
      </p:sp>
      <p:sp>
        <p:nvSpPr>
          <p:cNvPr id="14" name="圓角矩形圖說文字 5">
            <a:extLst>
              <a:ext uri="{FF2B5EF4-FFF2-40B4-BE49-F238E27FC236}">
                <a16:creationId xmlns:a16="http://schemas.microsoft.com/office/drawing/2014/main" id="{A3108B4D-953D-476B-AF51-6A57F2A4364F}"/>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1  The distribution of mean January temperatures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National Meteorological Information Center)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03579303-9389-CD4A-9D2F-B01875722011}"/>
              </a:ext>
            </a:extLst>
          </p:cNvPr>
          <p:cNvSpPr txBox="1"/>
          <p:nvPr/>
        </p:nvSpPr>
        <p:spPr>
          <a:xfrm>
            <a:off x="2552006" y="5338878"/>
            <a:ext cx="231093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2" name="文字方塊 1"/>
          <p:cNvSpPr txBox="1"/>
          <p:nvPr/>
        </p:nvSpPr>
        <p:spPr>
          <a:xfrm>
            <a:off x="2469331" y="4003356"/>
            <a:ext cx="1337898" cy="276999"/>
          </a:xfrm>
          <a:prstGeom prst="rect">
            <a:avLst/>
          </a:prstGeom>
          <a:solidFill>
            <a:schemeClr val="bg1"/>
          </a:solidFill>
        </p:spPr>
        <p:txBody>
          <a:bodyPr wrap="square" rtlCol="0">
            <a:spAutoFit/>
          </a:bodyPr>
          <a:lstStyle/>
          <a:p>
            <a:r>
              <a:rPr lang="en-US" sz="1200" dirty="0"/>
              <a:t>Temperature (</a:t>
            </a:r>
            <a:r>
              <a:rPr lang="en-US" sz="1200" baseline="30000" dirty="0" err="1"/>
              <a:t>o</a:t>
            </a:r>
            <a:r>
              <a:rPr lang="en-US" sz="1200" dirty="0" err="1"/>
              <a:t>C</a:t>
            </a:r>
            <a:r>
              <a:rPr lang="en-US" sz="1200" dirty="0"/>
              <a:t>)</a:t>
            </a:r>
          </a:p>
        </p:txBody>
      </p:sp>
    </p:spTree>
    <p:extLst>
      <p:ext uri="{BB962C8B-B14F-4D97-AF65-F5344CB8AC3E}">
        <p14:creationId xmlns:p14="http://schemas.microsoft.com/office/powerpoint/2010/main" val="270917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9" name="圓角矩形圖說文字 8">
            <a:extLst>
              <a:ext uri="{FF2B5EF4-FFF2-40B4-BE49-F238E27FC236}">
                <a16:creationId xmlns:a16="http://schemas.microsoft.com/office/drawing/2014/main" id="{9907CDB1-8BB6-4E8F-923A-18E3A95E8B90}"/>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2  The distribution of mean July temperatures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National Meteorological Information Center)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0" name="TextBox 6">
            <a:extLst>
              <a:ext uri="{FF2B5EF4-FFF2-40B4-BE49-F238E27FC236}">
                <a16:creationId xmlns:a16="http://schemas.microsoft.com/office/drawing/2014/main" id="{E0C645E6-DDF6-2A40-9B1C-B96F60A3AB04}"/>
              </a:ext>
            </a:extLst>
          </p:cNvPr>
          <p:cNvSpPr txBox="1"/>
          <p:nvPr/>
        </p:nvSpPr>
        <p:spPr>
          <a:xfrm>
            <a:off x="1888556" y="4922951"/>
            <a:ext cx="25753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11" name="文字方塊 10"/>
          <p:cNvSpPr txBox="1"/>
          <p:nvPr/>
        </p:nvSpPr>
        <p:spPr>
          <a:xfrm>
            <a:off x="1624148" y="3679160"/>
            <a:ext cx="1337898" cy="276999"/>
          </a:xfrm>
          <a:prstGeom prst="rect">
            <a:avLst/>
          </a:prstGeom>
          <a:noFill/>
        </p:spPr>
        <p:txBody>
          <a:bodyPr wrap="square" rtlCol="0">
            <a:spAutoFit/>
          </a:bodyPr>
          <a:lstStyle/>
          <a:p>
            <a:r>
              <a:rPr lang="en-US" sz="1200" dirty="0"/>
              <a:t>Temperature (</a:t>
            </a:r>
            <a:r>
              <a:rPr lang="en-US" sz="1200" baseline="30000" dirty="0" err="1"/>
              <a:t>o</a:t>
            </a:r>
            <a:r>
              <a:rPr lang="en-US" sz="1200" dirty="0" err="1"/>
              <a:t>C</a:t>
            </a:r>
            <a:r>
              <a:rPr lang="en-US" sz="1200" dirty="0"/>
              <a:t>)</a:t>
            </a:r>
          </a:p>
        </p:txBody>
      </p:sp>
    </p:spTree>
    <p:extLst>
      <p:ext uri="{BB962C8B-B14F-4D97-AF65-F5344CB8AC3E}">
        <p14:creationId xmlns:p14="http://schemas.microsoft.com/office/powerpoint/2010/main" val="201385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normAutofit/>
          </a:bodyPr>
          <a:lstStyle/>
          <a:p>
            <a:r>
              <a:rPr lang="en-HK" altLang="zh-TW" b="1" u="sng" dirty="0">
                <a:solidFill>
                  <a:srgbClr val="0070C0"/>
                </a:solidFill>
              </a:rPr>
              <a:t>Temperature zones</a:t>
            </a:r>
            <a:endParaRPr lang="en-HK" b="1" u="sng" dirty="0">
              <a:solidFill>
                <a:srgbClr val="0070C0"/>
              </a:solidFill>
            </a:endParaRPr>
          </a:p>
        </p:txBody>
      </p:sp>
      <p:sp>
        <p:nvSpPr>
          <p:cNvPr id="4" name="TextBox 3">
            <a:extLst>
              <a:ext uri="{FF2B5EF4-FFF2-40B4-BE49-F238E27FC236}">
                <a16:creationId xmlns:a16="http://schemas.microsoft.com/office/drawing/2014/main" id="{D2792BC6-B17A-4FC8-853E-3B242C28AFC7}"/>
              </a:ext>
            </a:extLst>
          </p:cNvPr>
          <p:cNvSpPr txBox="1"/>
          <p:nvPr/>
        </p:nvSpPr>
        <p:spPr>
          <a:xfrm>
            <a:off x="543289" y="1381999"/>
            <a:ext cx="8201216"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country's temperature zones (Figure 3) are classified according to cumulative temperature.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When the average daily temperature rises steadily above 10 ℃, most crops can grow actively, so the continuous number of days with average daily temperature ≧ 10 ℃ is called the growing period. Cumulative temperature is the sum of the temperatures by adding up all average daily temperature during the growing period.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007923" y="241155"/>
            <a:ext cx="6699909" cy="5594379"/>
          </a:xfrm>
          <a:prstGeom prst="rect">
            <a:avLst/>
          </a:prstGeom>
        </p:spPr>
      </p:pic>
      <p:sp>
        <p:nvSpPr>
          <p:cNvPr id="20" name="Speech Bubble: Rectangle 10">
            <a:extLst>
              <a:ext uri="{FF2B5EF4-FFF2-40B4-BE49-F238E27FC236}">
                <a16:creationId xmlns:a16="http://schemas.microsoft.com/office/drawing/2014/main" id="{BC0BC15C-BE10-4D45-A7E5-221615CC0706}"/>
              </a:ext>
            </a:extLst>
          </p:cNvPr>
          <p:cNvSpPr/>
          <p:nvPr/>
        </p:nvSpPr>
        <p:spPr>
          <a:xfrm>
            <a:off x="3510958" y="625876"/>
            <a:ext cx="1882066"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en-HK" altLang="zh-TW" sz="1400" dirty="0">
                <a:solidFill>
                  <a:schemeClr val="tx1"/>
                </a:solidFill>
                <a:latin typeface="Arial Narrow" panose="020B0606020202030204" pitchFamily="34" charset="0"/>
              </a:rPr>
              <a:t> cumulative temperature: &lt;1600℃  </a:t>
            </a:r>
            <a:endParaRPr lang="en-HK" sz="1400" dirty="0">
              <a:solidFill>
                <a:schemeClr val="tx1"/>
              </a:solidFill>
              <a:latin typeface="Arial Narrow" panose="020B0606020202030204" pitchFamily="34" charset="0"/>
            </a:endParaRPr>
          </a:p>
        </p:txBody>
      </p:sp>
      <p:sp>
        <p:nvSpPr>
          <p:cNvPr id="21" name="Speech Bubble: Rectangle 11">
            <a:extLst>
              <a:ext uri="{FF2B5EF4-FFF2-40B4-BE49-F238E27FC236}">
                <a16:creationId xmlns:a16="http://schemas.microsoft.com/office/drawing/2014/main" id="{981CFCC0-EFD1-44C8-982B-5F7A294F95D3}"/>
              </a:ext>
            </a:extLst>
          </p:cNvPr>
          <p:cNvSpPr/>
          <p:nvPr/>
        </p:nvSpPr>
        <p:spPr>
          <a:xfrm>
            <a:off x="7246228" y="843379"/>
            <a:ext cx="1722268" cy="667492"/>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en-HK" altLang="zh-TW" sz="1400" dirty="0">
                <a:solidFill>
                  <a:schemeClr val="tx1"/>
                </a:solidFill>
                <a:latin typeface="Arial Narrow" panose="020B0606020202030204" pitchFamily="34" charset="0"/>
              </a:rPr>
              <a:t> cumulative temperature: 1600-3400℃  </a:t>
            </a:r>
            <a:endParaRPr lang="en-HK" sz="1400" dirty="0">
              <a:solidFill>
                <a:schemeClr val="tx1"/>
              </a:solidFill>
              <a:latin typeface="Arial Narrow" panose="020B0606020202030204" pitchFamily="34" charset="0"/>
            </a:endParaRPr>
          </a:p>
        </p:txBody>
      </p:sp>
      <p:sp>
        <p:nvSpPr>
          <p:cNvPr id="22" name="Speech Bubble: Rectangle 12">
            <a:extLst>
              <a:ext uri="{FF2B5EF4-FFF2-40B4-BE49-F238E27FC236}">
                <a16:creationId xmlns:a16="http://schemas.microsoft.com/office/drawing/2014/main" id="{23775526-BF97-4FC7-AFDB-45F066CAB8A3}"/>
              </a:ext>
            </a:extLst>
          </p:cNvPr>
          <p:cNvSpPr/>
          <p:nvPr/>
        </p:nvSpPr>
        <p:spPr>
          <a:xfrm>
            <a:off x="6772934" y="2004861"/>
            <a:ext cx="1722268" cy="667492"/>
          </a:xfrm>
          <a:prstGeom prst="wedgeRectCallout">
            <a:avLst>
              <a:gd name="adj1" fmla="val -127913"/>
              <a:gd name="adj2" fmla="val 5945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3400-4500℃  </a:t>
            </a:r>
            <a:endParaRPr lang="en-HK" sz="1400" dirty="0">
              <a:solidFill>
                <a:schemeClr val="tx1"/>
              </a:solidFill>
              <a:latin typeface="Arial Narrow" panose="020B0606020202030204" pitchFamily="34" charset="0"/>
            </a:endParaRPr>
          </a:p>
        </p:txBody>
      </p:sp>
      <p:sp>
        <p:nvSpPr>
          <p:cNvPr id="23" name="Speech Bubble: Rectangle 13">
            <a:extLst>
              <a:ext uri="{FF2B5EF4-FFF2-40B4-BE49-F238E27FC236}">
                <a16:creationId xmlns:a16="http://schemas.microsoft.com/office/drawing/2014/main" id="{9CFD7598-4EEC-4592-9BE9-53256C258354}"/>
              </a:ext>
            </a:extLst>
          </p:cNvPr>
          <p:cNvSpPr/>
          <p:nvPr/>
        </p:nvSpPr>
        <p:spPr>
          <a:xfrm>
            <a:off x="6846698" y="3462289"/>
            <a:ext cx="1722268" cy="600723"/>
          </a:xfrm>
          <a:prstGeom prst="wedgeRectCallout">
            <a:avLst>
              <a:gd name="adj1" fmla="val -139727"/>
              <a:gd name="adj2" fmla="val 3862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4500-8000℃  </a:t>
            </a:r>
            <a:endParaRPr lang="en-HK" sz="1400" dirty="0">
              <a:solidFill>
                <a:schemeClr val="tx1"/>
              </a:solidFill>
              <a:latin typeface="Arial Narrow" panose="020B0606020202030204" pitchFamily="34" charset="0"/>
            </a:endParaRPr>
          </a:p>
        </p:txBody>
      </p:sp>
      <p:sp>
        <p:nvSpPr>
          <p:cNvPr id="24" name="Speech Bubble: Rectangle 14">
            <a:extLst>
              <a:ext uri="{FF2B5EF4-FFF2-40B4-BE49-F238E27FC236}">
                <a16:creationId xmlns:a16="http://schemas.microsoft.com/office/drawing/2014/main" id="{DE5DD0D5-43EF-8A49-94CE-427EFE62FEC4}"/>
              </a:ext>
            </a:extLst>
          </p:cNvPr>
          <p:cNvSpPr/>
          <p:nvPr/>
        </p:nvSpPr>
        <p:spPr>
          <a:xfrm>
            <a:off x="3387987" y="4891442"/>
            <a:ext cx="1346662" cy="742007"/>
          </a:xfrm>
          <a:prstGeom prst="wedgeRectCallout">
            <a:avLst>
              <a:gd name="adj1" fmla="val 71225"/>
              <a:gd name="adj2" fmla="val -2707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&gt;8000℃  </a:t>
            </a:r>
            <a:endParaRPr lang="en-HK" sz="1400" dirty="0">
              <a:solidFill>
                <a:schemeClr val="tx1"/>
              </a:solidFill>
              <a:latin typeface="Arial Narrow" panose="020B0606020202030204" pitchFamily="34" charset="0"/>
            </a:endParaRPr>
          </a:p>
        </p:txBody>
      </p:sp>
      <p:sp>
        <p:nvSpPr>
          <p:cNvPr id="25" name="圓角矩形圖說文字 5">
            <a:extLst>
              <a:ext uri="{FF2B5EF4-FFF2-40B4-BE49-F238E27FC236}">
                <a16:creationId xmlns:a16="http://schemas.microsoft.com/office/drawing/2014/main" id="{744C5644-2173-4687-9C1F-4CC8F37CB618}"/>
              </a:ext>
            </a:extLst>
          </p:cNvPr>
          <p:cNvSpPr/>
          <p:nvPr/>
        </p:nvSpPr>
        <p:spPr>
          <a:xfrm>
            <a:off x="76723" y="5646655"/>
            <a:ext cx="9067277" cy="1149891"/>
          </a:xfrm>
          <a:prstGeom prst="wedgeRoundRectCallout">
            <a:avLst>
              <a:gd name="adj1" fmla="val 4597"/>
              <a:gd name="adj2" fmla="val -63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3 Major temperature zones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P.108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6" name="TextBox 18">
            <a:extLst>
              <a:ext uri="{FF2B5EF4-FFF2-40B4-BE49-F238E27FC236}">
                <a16:creationId xmlns:a16="http://schemas.microsoft.com/office/drawing/2014/main" id="{78145AE8-F83E-C54A-802D-08BBBFAAD37D}"/>
              </a:ext>
            </a:extLst>
          </p:cNvPr>
          <p:cNvSpPr txBox="1"/>
          <p:nvPr/>
        </p:nvSpPr>
        <p:spPr>
          <a:xfrm>
            <a:off x="1279837" y="5038332"/>
            <a:ext cx="1553446"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27" name="Speech Bubble: Rectangle 15">
            <a:extLst>
              <a:ext uri="{FF2B5EF4-FFF2-40B4-BE49-F238E27FC236}">
                <a16:creationId xmlns:a16="http://schemas.microsoft.com/office/drawing/2014/main" id="{F931413C-7E01-4D74-8C57-9B4BBE0897D4}"/>
              </a:ext>
            </a:extLst>
          </p:cNvPr>
          <p:cNvSpPr/>
          <p:nvPr/>
        </p:nvSpPr>
        <p:spPr>
          <a:xfrm>
            <a:off x="146789" y="2672354"/>
            <a:ext cx="1485373" cy="878828"/>
          </a:xfrm>
          <a:prstGeom prst="wedgeRectCallout">
            <a:avLst>
              <a:gd name="adj1" fmla="val 106387"/>
              <a:gd name="adj2" fmla="val -1145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&lt;2000℃ </a:t>
            </a:r>
            <a:r>
              <a:rPr lang="en-US" altLang="zh-TW" sz="1400" dirty="0">
                <a:solidFill>
                  <a:schemeClr val="tx1"/>
                </a:solidFill>
                <a:latin typeface="Arial Narrow" panose="020B0606020202030204" pitchFamily="34" charset="0"/>
              </a:rPr>
              <a:t>(in </a:t>
            </a:r>
            <a:r>
              <a:rPr lang="en-HK" altLang="zh-TW" sz="1400" dirty="0">
                <a:solidFill>
                  <a:schemeClr val="tx1"/>
                </a:solidFill>
                <a:latin typeface="Arial Narrow" panose="020B0606020202030204" pitchFamily="34" charset="0"/>
              </a:rPr>
              <a:t>most</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areas</a:t>
            </a:r>
            <a:r>
              <a:rPr lang="en-US" altLang="zh-TW" sz="1400" dirty="0">
                <a:solidFill>
                  <a:schemeClr val="tx1"/>
                </a:solidFill>
                <a:latin typeface="Arial Narrow" panose="020B0606020202030204" pitchFamily="34" charset="0"/>
              </a:rPr>
              <a:t>)</a:t>
            </a:r>
            <a:r>
              <a:rPr lang="en-HK" altLang="zh-TW" sz="1400" dirty="0">
                <a:solidFill>
                  <a:schemeClr val="tx1"/>
                </a:solidFill>
                <a:latin typeface="Arial Narrow" panose="020B0606020202030204" pitchFamily="34" charset="0"/>
              </a:rPr>
              <a:t>  </a:t>
            </a:r>
            <a:endParaRPr lang="en-HK" sz="1400" dirty="0">
              <a:solidFill>
                <a:schemeClr val="tx1"/>
              </a:solidFill>
              <a:latin typeface="Arial Narrow" panose="020B0606020202030204" pitchFamily="34" charset="0"/>
            </a:endParaRPr>
          </a:p>
        </p:txBody>
      </p:sp>
      <p:sp>
        <p:nvSpPr>
          <p:cNvPr id="3" name="文字方塊 2"/>
          <p:cNvSpPr txBox="1"/>
          <p:nvPr/>
        </p:nvSpPr>
        <p:spPr>
          <a:xfrm>
            <a:off x="1308092" y="3784845"/>
            <a:ext cx="748468"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Key</a:t>
            </a:r>
          </a:p>
        </p:txBody>
      </p:sp>
      <p:sp>
        <p:nvSpPr>
          <p:cNvPr id="4" name="文字方塊 3"/>
          <p:cNvSpPr txBox="1"/>
          <p:nvPr/>
        </p:nvSpPr>
        <p:spPr>
          <a:xfrm>
            <a:off x="1682326" y="4007792"/>
            <a:ext cx="1748660" cy="1107996"/>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Tropical zone</a:t>
            </a:r>
          </a:p>
          <a:p>
            <a:r>
              <a:rPr lang="en-US" sz="1100" dirty="0">
                <a:latin typeface="Times New Roman" panose="02020603050405020304" pitchFamily="18" charset="0"/>
                <a:cs typeface="Times New Roman" panose="02020603050405020304" pitchFamily="18" charset="0"/>
              </a:rPr>
              <a:t>Subtropical zone</a:t>
            </a:r>
          </a:p>
          <a:p>
            <a:r>
              <a:rPr lang="en-US" sz="1100" dirty="0">
                <a:latin typeface="Times New Roman" panose="02020603050405020304" pitchFamily="18" charset="0"/>
                <a:cs typeface="Times New Roman" panose="02020603050405020304" pitchFamily="18" charset="0"/>
              </a:rPr>
              <a:t>Warm temperate zone</a:t>
            </a:r>
          </a:p>
          <a:p>
            <a:r>
              <a:rPr lang="en-US" sz="1100" dirty="0">
                <a:latin typeface="Times New Roman" panose="02020603050405020304" pitchFamily="18" charset="0"/>
                <a:cs typeface="Times New Roman" panose="02020603050405020304" pitchFamily="18" charset="0"/>
              </a:rPr>
              <a:t>Middle temperate zone</a:t>
            </a:r>
          </a:p>
          <a:p>
            <a:r>
              <a:rPr lang="en-US" sz="1100" dirty="0">
                <a:latin typeface="Times New Roman" panose="02020603050405020304" pitchFamily="18" charset="0"/>
                <a:cs typeface="Times New Roman" panose="02020603050405020304" pitchFamily="18" charset="0"/>
              </a:rPr>
              <a:t>Cool temperate zone</a:t>
            </a:r>
          </a:p>
          <a:p>
            <a:r>
              <a:rPr lang="en-US" sz="1100" dirty="0">
                <a:latin typeface="Times New Roman" panose="02020603050405020304" pitchFamily="18" charset="0"/>
                <a:cs typeface="Times New Roman" panose="02020603050405020304" pitchFamily="18" charset="0"/>
              </a:rPr>
              <a:t>High plateau climate zone</a:t>
            </a:r>
          </a:p>
        </p:txBody>
      </p:sp>
      <p:sp>
        <p:nvSpPr>
          <p:cNvPr id="5" name="文字方塊 4"/>
          <p:cNvSpPr txBox="1"/>
          <p:nvPr/>
        </p:nvSpPr>
        <p:spPr>
          <a:xfrm>
            <a:off x="2556656" y="1591749"/>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Urumqi</a:t>
            </a:r>
          </a:p>
        </p:txBody>
      </p:sp>
      <p:sp>
        <p:nvSpPr>
          <p:cNvPr id="29" name="文字方塊 28"/>
          <p:cNvSpPr txBox="1"/>
          <p:nvPr/>
        </p:nvSpPr>
        <p:spPr>
          <a:xfrm>
            <a:off x="6050773" y="1235073"/>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Harbin</a:t>
            </a:r>
          </a:p>
        </p:txBody>
      </p:sp>
      <p:sp>
        <p:nvSpPr>
          <p:cNvPr id="30" name="文字方塊 29"/>
          <p:cNvSpPr txBox="1"/>
          <p:nvPr/>
        </p:nvSpPr>
        <p:spPr>
          <a:xfrm>
            <a:off x="5152998" y="2200107"/>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Beijing</a:t>
            </a:r>
          </a:p>
        </p:txBody>
      </p:sp>
      <p:sp>
        <p:nvSpPr>
          <p:cNvPr id="31" name="文字方塊 30"/>
          <p:cNvSpPr txBox="1"/>
          <p:nvPr/>
        </p:nvSpPr>
        <p:spPr>
          <a:xfrm>
            <a:off x="4061318" y="267184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Lanzhou</a:t>
            </a:r>
          </a:p>
        </p:txBody>
      </p:sp>
      <p:sp>
        <p:nvSpPr>
          <p:cNvPr id="32" name="文字方塊 31"/>
          <p:cNvSpPr txBox="1"/>
          <p:nvPr/>
        </p:nvSpPr>
        <p:spPr>
          <a:xfrm>
            <a:off x="2708176" y="3428207"/>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Lhasa</a:t>
            </a:r>
          </a:p>
        </p:txBody>
      </p:sp>
      <p:sp>
        <p:nvSpPr>
          <p:cNvPr id="33" name="文字方塊 32"/>
          <p:cNvSpPr txBox="1"/>
          <p:nvPr/>
        </p:nvSpPr>
        <p:spPr>
          <a:xfrm>
            <a:off x="3941211" y="402100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Kunming</a:t>
            </a:r>
          </a:p>
        </p:txBody>
      </p:sp>
      <p:sp>
        <p:nvSpPr>
          <p:cNvPr id="34" name="文字方塊 33"/>
          <p:cNvSpPr txBox="1"/>
          <p:nvPr/>
        </p:nvSpPr>
        <p:spPr>
          <a:xfrm>
            <a:off x="5103823" y="3412682"/>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Wuhan</a:t>
            </a:r>
          </a:p>
        </p:txBody>
      </p:sp>
      <p:sp>
        <p:nvSpPr>
          <p:cNvPr id="35" name="文字方塊 34"/>
          <p:cNvSpPr txBox="1"/>
          <p:nvPr/>
        </p:nvSpPr>
        <p:spPr>
          <a:xfrm>
            <a:off x="6176568" y="334325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Shanghai</a:t>
            </a:r>
          </a:p>
        </p:txBody>
      </p:sp>
      <p:sp>
        <p:nvSpPr>
          <p:cNvPr id="36" name="文字方塊 35"/>
          <p:cNvSpPr txBox="1"/>
          <p:nvPr/>
        </p:nvSpPr>
        <p:spPr>
          <a:xfrm>
            <a:off x="5078636" y="4252669"/>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Guangzhou</a:t>
            </a:r>
          </a:p>
        </p:txBody>
      </p:sp>
      <p:sp>
        <p:nvSpPr>
          <p:cNvPr id="6" name="文字方塊 5"/>
          <p:cNvSpPr txBox="1"/>
          <p:nvPr/>
        </p:nvSpPr>
        <p:spPr>
          <a:xfrm>
            <a:off x="2556656" y="2810344"/>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High Plateau Climate Zone</a:t>
            </a:r>
          </a:p>
        </p:txBody>
      </p:sp>
      <p:sp>
        <p:nvSpPr>
          <p:cNvPr id="37" name="文字方塊 36"/>
          <p:cNvSpPr txBox="1"/>
          <p:nvPr/>
        </p:nvSpPr>
        <p:spPr>
          <a:xfrm>
            <a:off x="1883325" y="2038720"/>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Warm Temperate Zone</a:t>
            </a:r>
          </a:p>
        </p:txBody>
      </p:sp>
      <p:sp>
        <p:nvSpPr>
          <p:cNvPr id="38" name="文字方塊 37"/>
          <p:cNvSpPr txBox="1"/>
          <p:nvPr/>
        </p:nvSpPr>
        <p:spPr>
          <a:xfrm>
            <a:off x="4610361" y="2837635"/>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Warm Temperate Zone</a:t>
            </a:r>
          </a:p>
        </p:txBody>
      </p:sp>
      <p:sp>
        <p:nvSpPr>
          <p:cNvPr id="39" name="文字方塊 38"/>
          <p:cNvSpPr txBox="1"/>
          <p:nvPr/>
        </p:nvSpPr>
        <p:spPr>
          <a:xfrm>
            <a:off x="5180175" y="1766604"/>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Middle Temperate Zone</a:t>
            </a:r>
          </a:p>
        </p:txBody>
      </p:sp>
      <p:sp>
        <p:nvSpPr>
          <p:cNvPr id="40" name="文字方塊 39"/>
          <p:cNvSpPr txBox="1"/>
          <p:nvPr/>
        </p:nvSpPr>
        <p:spPr>
          <a:xfrm>
            <a:off x="5642235" y="746252"/>
            <a:ext cx="16319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Cool Temperate Zone</a:t>
            </a:r>
          </a:p>
        </p:txBody>
      </p:sp>
    </p:spTree>
    <p:extLst>
      <p:ext uri="{BB962C8B-B14F-4D97-AF65-F5344CB8AC3E}">
        <p14:creationId xmlns:p14="http://schemas.microsoft.com/office/powerpoint/2010/main" val="297895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415636" y="272289"/>
            <a:ext cx="8043033" cy="686499"/>
          </a:xfrm>
        </p:spPr>
        <p:txBody>
          <a:bodyPr>
            <a:noAutofit/>
          </a:bodyPr>
          <a:lstStyle/>
          <a:p>
            <a:r>
              <a:rPr lang="en-US" altLang="zh-TW" sz="3000" b="1" u="sng" dirty="0">
                <a:solidFill>
                  <a:srgbClr val="0070C0"/>
                </a:solidFill>
              </a:rPr>
              <a:t>Spatial distribution of precipitation</a:t>
            </a:r>
            <a:endParaRPr lang="en-HK" sz="3000" b="1" u="sng" dirty="0">
              <a:solidFill>
                <a:srgbClr val="0070C0"/>
              </a:solidFill>
            </a:endParaRPr>
          </a:p>
        </p:txBody>
      </p:sp>
      <p:sp>
        <p:nvSpPr>
          <p:cNvPr id="4" name="TextBox 3">
            <a:extLst>
              <a:ext uri="{FF2B5EF4-FFF2-40B4-BE49-F238E27FC236}">
                <a16:creationId xmlns:a16="http://schemas.microsoft.com/office/drawing/2014/main" id="{3F03C21C-4967-4201-A2AC-1A90B440B710}"/>
              </a:ext>
            </a:extLst>
          </p:cNvPr>
          <p:cNvSpPr txBox="1"/>
          <p:nvPr/>
        </p:nvSpPr>
        <p:spPr>
          <a:xfrm>
            <a:off x="315158" y="1074198"/>
            <a:ext cx="8766698"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rainy season in South China starts early and ends late, with a long period of precipitation occurring mainly from May to October, whereas the rainy season in North China starts late and ends early, with a short period of precipitation mainly in July and August.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Most places in our country have more precipitation in summer and autumn and less precipitation in winter and spring. Northeastern Taiwan is the only region in our country that is dominated by abundant rainfall in winter (winter rain type). Precipitation in winter accounts for 35% of the total annual precipitation in that region.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01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77C51-FCB3-4433-B073-AB9304DC0782}"/>
              </a:ext>
            </a:extLst>
          </p:cNvPr>
          <p:cNvSpPr txBox="1"/>
          <p:nvPr/>
        </p:nvSpPr>
        <p:spPr>
          <a:xfrm>
            <a:off x="315158" y="1074198"/>
            <a:ext cx="8766698"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Precipitation in our country is mainly derived from the water </a:t>
            </a:r>
            <a:r>
              <a:rPr lang="en-US" sz="2800" dirty="0" err="1">
                <a:latin typeface="Arial" panose="020B0604020202020204" pitchFamily="34" charset="0"/>
                <a:cs typeface="Arial" panose="020B0604020202020204" pitchFamily="34" charset="0"/>
              </a:rPr>
              <a:t>vapour</a:t>
            </a:r>
            <a:r>
              <a:rPr lang="en-US" sz="2800" dirty="0">
                <a:latin typeface="Arial" panose="020B0604020202020204" pitchFamily="34" charset="0"/>
                <a:cs typeface="Arial" panose="020B0604020202020204" pitchFamily="34" charset="0"/>
              </a:rPr>
              <a:t> transported by the southeast monsoon from the Pacific Ocean and the southwest monsoon from the Indian Ocean.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Great differences in total annual precipitation are found in different regions of our country and in general, there is more precipitation: 1) in coastal regions than inland regions; 2) in South China than North China; 3) in mountainous areas than plains; and 4) along windward slopes than leeward ones in mountainous regions.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87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004220" y="94352"/>
            <a:ext cx="7212282" cy="5552303"/>
          </a:xfrm>
          <a:prstGeom prst="rect">
            <a:avLst/>
          </a:prstGeom>
        </p:spPr>
      </p:pic>
      <p:sp>
        <p:nvSpPr>
          <p:cNvPr id="10" name="TextBox 7">
            <a:extLst>
              <a:ext uri="{FF2B5EF4-FFF2-40B4-BE49-F238E27FC236}">
                <a16:creationId xmlns:a16="http://schemas.microsoft.com/office/drawing/2014/main" id="{151F6509-7E08-D84E-BFE2-FFFDF57E7D3C}"/>
              </a:ext>
            </a:extLst>
          </p:cNvPr>
          <p:cNvSpPr txBox="1"/>
          <p:nvPr/>
        </p:nvSpPr>
        <p:spPr>
          <a:xfrm>
            <a:off x="1482087" y="5338878"/>
            <a:ext cx="320117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11" name="圓角矩形圖說文字 10">
            <a:extLst>
              <a:ext uri="{FF2B5EF4-FFF2-40B4-BE49-F238E27FC236}">
                <a16:creationId xmlns:a16="http://schemas.microsoft.com/office/drawing/2014/main" id="{F2C858E9-0F24-4859-AAE8-93439CC5C39E}"/>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4  Spatial distribution of annual precipitation in our country</a:t>
            </a:r>
          </a:p>
        </p:txBody>
      </p:sp>
      <p:sp>
        <p:nvSpPr>
          <p:cNvPr id="2" name="文字方塊 1"/>
          <p:cNvSpPr txBox="1"/>
          <p:nvPr/>
        </p:nvSpPr>
        <p:spPr>
          <a:xfrm>
            <a:off x="1130530" y="4050487"/>
            <a:ext cx="21945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Annual precipitation (mm)</a:t>
            </a:r>
          </a:p>
        </p:txBody>
      </p:sp>
    </p:spTree>
    <p:extLst>
      <p:ext uri="{BB962C8B-B14F-4D97-AF65-F5344CB8AC3E}">
        <p14:creationId xmlns:p14="http://schemas.microsoft.com/office/powerpoint/2010/main" val="427487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299258" y="341776"/>
            <a:ext cx="8375541" cy="686499"/>
          </a:xfrm>
        </p:spPr>
        <p:txBody>
          <a:bodyPr>
            <a:normAutofit fontScale="90000"/>
          </a:bodyPr>
          <a:lstStyle/>
          <a:p>
            <a:r>
              <a:rPr lang="en-US" altLang="zh-TW" sz="3300" b="1" u="sng" dirty="0">
                <a:solidFill>
                  <a:srgbClr val="0070C0"/>
                </a:solidFill>
              </a:rPr>
              <a:t>Distribution of major wet and dry regions</a:t>
            </a:r>
            <a:endParaRPr lang="en-HK" b="1" u="sng" dirty="0">
              <a:solidFill>
                <a:srgbClr val="0070C0"/>
              </a:solidFill>
            </a:endParaRPr>
          </a:p>
        </p:txBody>
      </p:sp>
      <p:sp>
        <p:nvSpPr>
          <p:cNvPr id="4" name="TextBox 3">
            <a:extLst>
              <a:ext uri="{FF2B5EF4-FFF2-40B4-BE49-F238E27FC236}">
                <a16:creationId xmlns:a16="http://schemas.microsoft.com/office/drawing/2014/main" id="{3AD908A8-3680-441D-BFAB-D948D6B012DF}"/>
              </a:ext>
            </a:extLst>
          </p:cNvPr>
          <p:cNvSpPr txBox="1"/>
          <p:nvPr/>
        </p:nvSpPr>
        <p:spPr>
          <a:xfrm>
            <a:off x="377302" y="1411550"/>
            <a:ext cx="8766698"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degree of dryness and wetness of a location is mainly determined by the contrast between precipitation and evaporation of that location.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 is a huge difference in wet and dry conditions across our country but in general, </a:t>
            </a:r>
            <a:r>
              <a:rPr lang="en-US" sz="2800" b="1" dirty="0">
                <a:latin typeface="Arial" panose="020B0604020202020204" pitchFamily="34" charset="0"/>
                <a:cs typeface="Arial" panose="020B0604020202020204" pitchFamily="34" charset="0"/>
              </a:rPr>
              <a:t>four wet and dry regions</a:t>
            </a:r>
            <a:r>
              <a:rPr lang="en-US" sz="2800" dirty="0">
                <a:latin typeface="Arial" panose="020B0604020202020204" pitchFamily="34" charset="0"/>
                <a:cs typeface="Arial" panose="020B0604020202020204" pitchFamily="34" charset="0"/>
              </a:rPr>
              <a:t> can be distinguished: </a:t>
            </a:r>
            <a:r>
              <a:rPr lang="en-US" sz="2800" b="1" dirty="0">
                <a:latin typeface="Arial" panose="020B0604020202020204" pitchFamily="34" charset="0"/>
                <a:cs typeface="Arial" panose="020B0604020202020204" pitchFamily="34" charset="0"/>
              </a:rPr>
              <a:t>1) humid, 2) semi-humid, 3) semi-arid</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4) arid</a:t>
            </a:r>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Generally speaking, the humid and semi-humid regions in our country have higher precipitation than evaporation; while in semi-arid and arid regions, precipitation is lower than evaporation.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38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3357" y="3600736"/>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61453"/>
            <a:ext cx="2392607" cy="3337865"/>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Arial Narrow" panose="020B0606020202030204" pitchFamily="34" charset="0"/>
              </a:rPr>
              <a:t>According to Figure 5, teachers may ask students to describe the distribution of the major dry and wet regions in our country</a:t>
            </a:r>
            <a:endParaRPr lang="en-HK" sz="2400" dirty="0">
              <a:solidFill>
                <a:schemeClr val="tx1"/>
              </a:solidFill>
              <a:latin typeface="Arial Narrow" panose="020B0606020202030204" pitchFamily="34" charset="0"/>
            </a:endParaRPr>
          </a:p>
        </p:txBody>
      </p:sp>
      <p:pic>
        <p:nvPicPr>
          <p:cNvPr id="17" name="圖片 16"/>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78732" y="437782"/>
            <a:ext cx="6105050" cy="5003469"/>
          </a:xfrm>
          <a:prstGeom prst="rect">
            <a:avLst/>
          </a:prstGeom>
        </p:spPr>
      </p:pic>
      <p:sp>
        <p:nvSpPr>
          <p:cNvPr id="18" name="圓角矩形圖說文字 5">
            <a:extLst>
              <a:ext uri="{FF2B5EF4-FFF2-40B4-BE49-F238E27FC236}">
                <a16:creationId xmlns:a16="http://schemas.microsoft.com/office/drawing/2014/main" id="{3FFC817F-83F5-4610-B237-67F3444D81B7}"/>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5  Spatial distribution of wet &amp; dry regions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P.96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9" name="TextBox 13">
            <a:extLst>
              <a:ext uri="{FF2B5EF4-FFF2-40B4-BE49-F238E27FC236}">
                <a16:creationId xmlns:a16="http://schemas.microsoft.com/office/drawing/2014/main" id="{6B40EAA2-18A5-4DD1-AFD9-657FDCED7BB4}"/>
              </a:ext>
            </a:extLst>
          </p:cNvPr>
          <p:cNvSpPr txBox="1"/>
          <p:nvPr/>
        </p:nvSpPr>
        <p:spPr>
          <a:xfrm>
            <a:off x="5499661" y="3483756"/>
            <a:ext cx="1862831" cy="523220"/>
          </a:xfrm>
          <a:prstGeom prst="rect">
            <a:avLst/>
          </a:prstGeom>
          <a:noFill/>
        </p:spPr>
        <p:txBody>
          <a:bodyPr wrap="square" rtlCol="0">
            <a:spAutoFit/>
          </a:bodyPr>
          <a:lstStyle/>
          <a:p>
            <a:pPr algn="ctr"/>
            <a:r>
              <a:rPr lang="en-US" altLang="zh-TW" sz="1400" b="1" dirty="0"/>
              <a:t>Annual</a:t>
            </a:r>
            <a:r>
              <a:rPr lang="zh-TW" altLang="en-US" sz="1400" b="1" dirty="0"/>
              <a:t> </a:t>
            </a:r>
            <a:r>
              <a:rPr lang="en-US" altLang="zh-TW" sz="1400" b="1" dirty="0"/>
              <a:t>precipitation&gt;800mm</a:t>
            </a:r>
            <a:endParaRPr lang="en-HK" sz="1400" b="1" dirty="0"/>
          </a:p>
        </p:txBody>
      </p:sp>
      <p:sp>
        <p:nvSpPr>
          <p:cNvPr id="20" name="TextBox 12">
            <a:extLst>
              <a:ext uri="{FF2B5EF4-FFF2-40B4-BE49-F238E27FC236}">
                <a16:creationId xmlns:a16="http://schemas.microsoft.com/office/drawing/2014/main" id="{6C1AB416-8393-4B05-80D6-29DFC5D8EF9E}"/>
              </a:ext>
            </a:extLst>
          </p:cNvPr>
          <p:cNvSpPr txBox="1"/>
          <p:nvPr/>
        </p:nvSpPr>
        <p:spPr>
          <a:xfrm>
            <a:off x="5794639" y="2677906"/>
            <a:ext cx="1862831" cy="523220"/>
          </a:xfrm>
          <a:prstGeom prst="rect">
            <a:avLst/>
          </a:prstGeom>
          <a:noFill/>
        </p:spPr>
        <p:txBody>
          <a:bodyPr wrap="square" rtlCol="0">
            <a:spAutoFit/>
          </a:bodyPr>
          <a:lstStyle/>
          <a:p>
            <a:pPr algn="ctr"/>
            <a:r>
              <a:rPr lang="en-US" altLang="zh-TW" sz="1400" b="1" dirty="0"/>
              <a:t>Annual</a:t>
            </a:r>
            <a:r>
              <a:rPr lang="zh-TW" altLang="en-US" sz="1400" b="1" dirty="0"/>
              <a:t> </a:t>
            </a:r>
            <a:r>
              <a:rPr lang="en-US" altLang="zh-TW" sz="1400" b="1" dirty="0"/>
              <a:t>precipitation&gt;400mm</a:t>
            </a:r>
            <a:endParaRPr lang="en-HK" sz="1400" b="1" dirty="0"/>
          </a:p>
        </p:txBody>
      </p:sp>
      <p:sp>
        <p:nvSpPr>
          <p:cNvPr id="21" name="TextBox 14">
            <a:extLst>
              <a:ext uri="{FF2B5EF4-FFF2-40B4-BE49-F238E27FC236}">
                <a16:creationId xmlns:a16="http://schemas.microsoft.com/office/drawing/2014/main" id="{6EB8D00E-A29E-448C-9E92-236F8A9AF32C}"/>
              </a:ext>
            </a:extLst>
          </p:cNvPr>
          <p:cNvSpPr txBox="1"/>
          <p:nvPr/>
        </p:nvSpPr>
        <p:spPr>
          <a:xfrm>
            <a:off x="3362211" y="2093940"/>
            <a:ext cx="1848950" cy="523220"/>
          </a:xfrm>
          <a:prstGeom prst="rect">
            <a:avLst/>
          </a:prstGeom>
          <a:noFill/>
        </p:spPr>
        <p:txBody>
          <a:bodyPr wrap="square" rtlCol="0">
            <a:spAutoFit/>
          </a:bodyPr>
          <a:lstStyle/>
          <a:p>
            <a:pPr algn="ctr"/>
            <a:r>
              <a:rPr lang="en-US" altLang="zh-TW" sz="1400" b="1" dirty="0"/>
              <a:t>Annual precipitation&lt;200mm</a:t>
            </a:r>
            <a:endParaRPr lang="en-HK" sz="1400" b="1" dirty="0"/>
          </a:p>
        </p:txBody>
      </p:sp>
      <p:sp>
        <p:nvSpPr>
          <p:cNvPr id="22" name="TextBox 15">
            <a:extLst>
              <a:ext uri="{FF2B5EF4-FFF2-40B4-BE49-F238E27FC236}">
                <a16:creationId xmlns:a16="http://schemas.microsoft.com/office/drawing/2014/main" id="{0A29E8DB-D33C-4D34-AFAC-4E6E568E3C3D}"/>
              </a:ext>
            </a:extLst>
          </p:cNvPr>
          <p:cNvSpPr txBox="1"/>
          <p:nvPr/>
        </p:nvSpPr>
        <p:spPr>
          <a:xfrm>
            <a:off x="2938508" y="2960887"/>
            <a:ext cx="1848950" cy="523220"/>
          </a:xfrm>
          <a:prstGeom prst="rect">
            <a:avLst/>
          </a:prstGeom>
          <a:noFill/>
        </p:spPr>
        <p:txBody>
          <a:bodyPr wrap="square" rtlCol="0">
            <a:spAutoFit/>
          </a:bodyPr>
          <a:lstStyle/>
          <a:p>
            <a:pPr algn="ctr"/>
            <a:r>
              <a:rPr lang="en-US" altLang="zh-TW" sz="1400" b="1" dirty="0"/>
              <a:t>Annual precipitation&lt;400mm</a:t>
            </a:r>
            <a:endParaRPr lang="en-HK" sz="1400" b="1" dirty="0"/>
          </a:p>
        </p:txBody>
      </p:sp>
      <p:sp>
        <p:nvSpPr>
          <p:cNvPr id="3" name="文字方塊 2"/>
          <p:cNvSpPr txBox="1"/>
          <p:nvPr/>
        </p:nvSpPr>
        <p:spPr>
          <a:xfrm>
            <a:off x="6431076" y="408926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Guangzhou</a:t>
            </a:r>
          </a:p>
        </p:txBody>
      </p:sp>
      <p:sp>
        <p:nvSpPr>
          <p:cNvPr id="23" name="文字方塊 22"/>
          <p:cNvSpPr txBox="1"/>
          <p:nvPr/>
        </p:nvSpPr>
        <p:spPr>
          <a:xfrm>
            <a:off x="5409607" y="408926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Kunming</a:t>
            </a:r>
          </a:p>
        </p:txBody>
      </p:sp>
      <p:sp>
        <p:nvSpPr>
          <p:cNvPr id="24" name="文字方塊 23"/>
          <p:cNvSpPr txBox="1"/>
          <p:nvPr/>
        </p:nvSpPr>
        <p:spPr>
          <a:xfrm>
            <a:off x="7508387" y="328341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Shanghai</a:t>
            </a:r>
          </a:p>
        </p:txBody>
      </p:sp>
      <p:sp>
        <p:nvSpPr>
          <p:cNvPr id="25" name="文字方塊 24"/>
          <p:cNvSpPr txBox="1"/>
          <p:nvPr/>
        </p:nvSpPr>
        <p:spPr>
          <a:xfrm>
            <a:off x="6547454" y="328341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Wuhan</a:t>
            </a:r>
          </a:p>
        </p:txBody>
      </p:sp>
      <p:sp>
        <p:nvSpPr>
          <p:cNvPr id="26" name="文字方塊 25"/>
          <p:cNvSpPr txBox="1"/>
          <p:nvPr/>
        </p:nvSpPr>
        <p:spPr>
          <a:xfrm>
            <a:off x="4383919" y="3519578"/>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Lhasa</a:t>
            </a:r>
          </a:p>
        </p:txBody>
      </p:sp>
      <p:sp>
        <p:nvSpPr>
          <p:cNvPr id="27" name="文字方塊 26"/>
          <p:cNvSpPr txBox="1"/>
          <p:nvPr/>
        </p:nvSpPr>
        <p:spPr>
          <a:xfrm>
            <a:off x="4286686" y="1693461"/>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Urumqi</a:t>
            </a:r>
          </a:p>
        </p:txBody>
      </p:sp>
      <p:sp>
        <p:nvSpPr>
          <p:cNvPr id="28" name="文字方塊 27"/>
          <p:cNvSpPr txBox="1"/>
          <p:nvPr/>
        </p:nvSpPr>
        <p:spPr>
          <a:xfrm>
            <a:off x="5442879" y="2649266"/>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Lanzhou</a:t>
            </a:r>
          </a:p>
        </p:txBody>
      </p:sp>
      <p:sp>
        <p:nvSpPr>
          <p:cNvPr id="29" name="文字方塊 28"/>
          <p:cNvSpPr txBox="1"/>
          <p:nvPr/>
        </p:nvSpPr>
        <p:spPr>
          <a:xfrm>
            <a:off x="6726054" y="2179027"/>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Beijing</a:t>
            </a:r>
          </a:p>
        </p:txBody>
      </p:sp>
      <p:sp>
        <p:nvSpPr>
          <p:cNvPr id="30" name="文字方塊 29"/>
          <p:cNvSpPr txBox="1"/>
          <p:nvPr/>
        </p:nvSpPr>
        <p:spPr>
          <a:xfrm>
            <a:off x="7401142" y="1370940"/>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Harbin</a:t>
            </a:r>
          </a:p>
        </p:txBody>
      </p:sp>
      <p:sp>
        <p:nvSpPr>
          <p:cNvPr id="31" name="TextBox 1">
            <a:extLst>
              <a:ext uri="{FF2B5EF4-FFF2-40B4-BE49-F238E27FC236}">
                <a16:creationId xmlns:a16="http://schemas.microsoft.com/office/drawing/2014/main" id="{CA4AD7D0-575E-3E4F-83D3-3F7E73FEBE43}"/>
              </a:ext>
            </a:extLst>
          </p:cNvPr>
          <p:cNvSpPr txBox="1"/>
          <p:nvPr/>
        </p:nvSpPr>
        <p:spPr>
          <a:xfrm>
            <a:off x="2938508" y="4544787"/>
            <a:ext cx="239260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5" name="文字方塊 4"/>
          <p:cNvSpPr txBox="1"/>
          <p:nvPr/>
        </p:nvSpPr>
        <p:spPr>
          <a:xfrm>
            <a:off x="3298555" y="3780068"/>
            <a:ext cx="1359632" cy="95410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Arid Region</a:t>
            </a:r>
          </a:p>
          <a:p>
            <a:r>
              <a:rPr lang="en-US" sz="1100" dirty="0">
                <a:latin typeface="Times New Roman" panose="02020603050405020304" pitchFamily="18" charset="0"/>
                <a:cs typeface="Times New Roman" panose="02020603050405020304" pitchFamily="18" charset="0"/>
              </a:rPr>
              <a:t>Semi-arid Region</a:t>
            </a:r>
          </a:p>
          <a:p>
            <a:r>
              <a:rPr lang="en-US" sz="1100" dirty="0">
                <a:latin typeface="Times New Roman" panose="02020603050405020304" pitchFamily="18" charset="0"/>
                <a:cs typeface="Times New Roman" panose="02020603050405020304" pitchFamily="18" charset="0"/>
              </a:rPr>
              <a:t>Semi-humid Region</a:t>
            </a:r>
          </a:p>
          <a:p>
            <a:r>
              <a:rPr lang="en-US" sz="1100">
                <a:latin typeface="Times New Roman" panose="02020603050405020304" pitchFamily="18" charset="0"/>
                <a:cs typeface="Times New Roman" panose="02020603050405020304" pitchFamily="18" charset="0"/>
              </a:rPr>
              <a:t>Humid </a:t>
            </a:r>
            <a:r>
              <a:rPr lang="en-US" sz="1100" dirty="0">
                <a:latin typeface="Times New Roman" panose="02020603050405020304" pitchFamily="18" charset="0"/>
                <a:cs typeface="Times New Roman" panose="02020603050405020304" pitchFamily="18" charset="0"/>
              </a:rPr>
              <a:t>Region</a:t>
            </a:r>
          </a:p>
          <a:p>
            <a:endParaRPr lang="en-US" sz="1200" dirty="0"/>
          </a:p>
        </p:txBody>
      </p:sp>
      <p:sp>
        <p:nvSpPr>
          <p:cNvPr id="6" name="文字方塊 5"/>
          <p:cNvSpPr txBox="1"/>
          <p:nvPr/>
        </p:nvSpPr>
        <p:spPr>
          <a:xfrm>
            <a:off x="2988098" y="3553078"/>
            <a:ext cx="810532"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Key</a:t>
            </a:r>
          </a:p>
        </p:txBody>
      </p:sp>
    </p:spTree>
    <p:extLst>
      <p:ext uri="{BB962C8B-B14F-4D97-AF65-F5344CB8AC3E}">
        <p14:creationId xmlns:p14="http://schemas.microsoft.com/office/powerpoint/2010/main" val="21284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292495" y="257514"/>
            <a:ext cx="8165705" cy="722010"/>
          </a:xfrm>
        </p:spPr>
        <p:txBody>
          <a:bodyPr>
            <a:noAutofit/>
          </a:bodyPr>
          <a:lstStyle/>
          <a:p>
            <a:r>
              <a:rPr lang="en-US" altLang="zh-TW" sz="3000" b="1" u="sng" dirty="0">
                <a:solidFill>
                  <a:srgbClr val="0070C0"/>
                </a:solidFill>
              </a:rPr>
              <a:t>Major climatic characteristics</a:t>
            </a:r>
            <a:endParaRPr lang="en-HK" sz="3000" b="1" u="sng" dirty="0">
              <a:solidFill>
                <a:srgbClr val="0070C0"/>
              </a:solidFill>
            </a:endParaRPr>
          </a:p>
        </p:txBody>
      </p:sp>
      <p:sp>
        <p:nvSpPr>
          <p:cNvPr id="4" name="TextBox 3">
            <a:extLst>
              <a:ext uri="{FF2B5EF4-FFF2-40B4-BE49-F238E27FC236}">
                <a16:creationId xmlns:a16="http://schemas.microsoft.com/office/drawing/2014/main" id="{531C010A-BA11-4596-9382-2D2644F79661}"/>
              </a:ext>
            </a:extLst>
          </p:cNvPr>
          <p:cNvSpPr txBox="1"/>
          <p:nvPr/>
        </p:nvSpPr>
        <p:spPr>
          <a:xfrm>
            <a:off x="377302" y="1091954"/>
            <a:ext cx="8766698" cy="6986528"/>
          </a:xfrm>
          <a:prstGeom prst="rect">
            <a:avLst/>
          </a:prstGeom>
          <a:noFill/>
        </p:spPr>
        <p:txBody>
          <a:bodyPr wrap="square" rtlCol="0">
            <a:spAutoFit/>
          </a:bodyPr>
          <a:lstStyle/>
          <a:p>
            <a:pPr marL="514350" indent="-514350">
              <a:buAutoNum type="arabicParenR"/>
            </a:pPr>
            <a:r>
              <a:rPr lang="en-US" sz="2800" b="1" dirty="0">
                <a:solidFill>
                  <a:srgbClr val="0070C0"/>
                </a:solidFill>
                <a:latin typeface="Arial" panose="020B0604020202020204" pitchFamily="34" charset="0"/>
                <a:cs typeface="Arial" panose="020B0604020202020204" pitchFamily="34" charset="0"/>
              </a:rPr>
              <a:t>Complex and diverse climate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has a vast territory and </a:t>
            </a:r>
            <a:r>
              <a:rPr lang="en-US" sz="2800" b="1" dirty="0">
                <a:latin typeface="Arial" panose="020B0604020202020204" pitchFamily="34" charset="0"/>
                <a:cs typeface="Arial" panose="020B0604020202020204" pitchFamily="34" charset="0"/>
              </a:rPr>
              <a:t>spans about 50 degrees in latitudes</a:t>
            </a:r>
            <a:r>
              <a:rPr lang="en-US" sz="2800" dirty="0">
                <a:latin typeface="Arial" panose="020B0604020202020204" pitchFamily="34" charset="0"/>
                <a:cs typeface="Arial" panose="020B0604020202020204" pitchFamily="34" charset="0"/>
              </a:rPr>
              <a:t>, thus forming </a:t>
            </a:r>
            <a:r>
              <a:rPr lang="en-US" sz="2800" b="1" dirty="0">
                <a:latin typeface="Arial" panose="020B0604020202020204" pitchFamily="34" charset="0"/>
                <a:cs typeface="Arial" panose="020B0604020202020204" pitchFamily="34" charset="0"/>
              </a:rPr>
              <a:t>a variety of climatic types</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large-scale undulating </a:t>
            </a:r>
            <a:r>
              <a:rPr lang="en-US" sz="2800" b="1" dirty="0">
                <a:latin typeface="Arial" panose="020B0604020202020204" pitchFamily="34" charset="0"/>
                <a:cs typeface="Arial" panose="020B0604020202020204" pitchFamily="34" charset="0"/>
              </a:rPr>
              <a:t>three-tier topography</a:t>
            </a:r>
            <a:r>
              <a:rPr lang="en-US" sz="2800" dirty="0">
                <a:latin typeface="Arial" panose="020B0604020202020204" pitchFamily="34" charset="0"/>
                <a:cs typeface="Arial" panose="020B0604020202020204" pitchFamily="34" charset="0"/>
              </a:rPr>
              <a:t> of our country with complicated terrain conditions further increases the complexity and variety of climatic types there.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With a nation-wide annual mean precipitation of 629mm, our country’s mean annual precipitation varies considerably across the country, with a broadly decreasing pattern from the southeast coast to the northwest inland region.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81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3" name="文字方塊 2"/>
          <p:cNvSpPr txBox="1"/>
          <p:nvPr/>
        </p:nvSpPr>
        <p:spPr>
          <a:xfrm>
            <a:off x="5945218" y="4871349"/>
            <a:ext cx="2934393" cy="1785104"/>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altLang="zh-TW" sz="2200" b="1" u="sng" dirty="0">
                <a:solidFill>
                  <a:schemeClr val="accent3">
                    <a:lumMod val="50000"/>
                  </a:schemeClr>
                </a:solidFill>
                <a:latin typeface="Arial" panose="020B0604020202020204" pitchFamily="34" charset="0"/>
                <a:cs typeface="Arial" panose="020B0604020202020204" pitchFamily="34" charset="0"/>
              </a:rPr>
              <a:t>Note: </a:t>
            </a:r>
            <a:r>
              <a:rPr lang="en-US" altLang="zh-TW" sz="2200" dirty="0">
                <a:solidFill>
                  <a:schemeClr val="accent3">
                    <a:lumMod val="50000"/>
                  </a:schemeClr>
                </a:solidFill>
                <a:latin typeface="Arial" panose="020B0604020202020204" pitchFamily="34" charset="0"/>
                <a:cs typeface="Arial" panose="020B0604020202020204" pitchFamily="34" charset="0"/>
              </a:rPr>
              <a:t>Teachers only need to teach junior secondary geography students  P.5-18 of this PowerPoint.</a:t>
            </a:r>
            <a:endParaRPr lang="zh-HK" altLang="en-US" sz="2200" b="1" dirty="0">
              <a:solidFill>
                <a:schemeClr val="accent3">
                  <a:lumMod val="50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09B866F-45FB-47B7-B179-8D8E77C7F2E1}"/>
              </a:ext>
            </a:extLst>
          </p:cNvPr>
          <p:cNvSpPr txBox="1">
            <a:spLocks/>
          </p:cNvSpPr>
          <p:nvPr/>
        </p:nvSpPr>
        <p:spPr>
          <a:xfrm>
            <a:off x="1899821" y="293837"/>
            <a:ext cx="6693240" cy="10351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Notes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to</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Teachers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learning</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&amp;</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teaching</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 climate</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China</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and</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its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linkages</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with</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Geography curricula</a:t>
            </a:r>
            <a:r>
              <a:rPr lang="zh-TW" altLang="en-US" sz="24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endParaRPr lang="en-HK" sz="2400" b="1" u="sng"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2DC6DC-49ED-4AC2-8BE9-2597680A4FAD}"/>
              </a:ext>
            </a:extLst>
          </p:cNvPr>
          <p:cNvSpPr txBox="1"/>
          <p:nvPr/>
        </p:nvSpPr>
        <p:spPr>
          <a:xfrm>
            <a:off x="2450760" y="1622815"/>
            <a:ext cx="6693240" cy="3046988"/>
          </a:xfrm>
          <a:prstGeom prst="rect">
            <a:avLst/>
          </a:prstGeom>
          <a:noFill/>
        </p:spPr>
        <p:txBody>
          <a:bodyPr wrap="square" rtlCol="0">
            <a:spAutoFit/>
          </a:bodyPr>
          <a:lstStyle/>
          <a:p>
            <a:pPr marL="514350" indent="-514350">
              <a:buAutoNum type="arabicParenR"/>
            </a:pPr>
            <a:r>
              <a:rPr lang="en-US" sz="2400" b="1" dirty="0">
                <a:latin typeface="Arial" panose="020B0604020202020204" pitchFamily="34" charset="0"/>
                <a:cs typeface="Arial" panose="020B0604020202020204" pitchFamily="34" charset="0"/>
              </a:rPr>
              <a:t>Junior Secondary Geography:</a:t>
            </a:r>
          </a:p>
          <a:p>
            <a:r>
              <a:rPr lang="en-US" sz="2400" dirty="0">
                <a:latin typeface="Arial" panose="020B0604020202020204" pitchFamily="34" charset="0"/>
                <a:cs typeface="Arial" panose="020B0604020202020204" pitchFamily="34" charset="0"/>
              </a:rPr>
              <a:t>Before teaching the modules "</a:t>
            </a:r>
            <a:r>
              <a:rPr lang="en-US" sz="2400" dirty="0">
                <a:solidFill>
                  <a:srgbClr val="00B050"/>
                </a:solidFill>
                <a:latin typeface="Arial" panose="020B0604020202020204" pitchFamily="34" charset="0"/>
                <a:cs typeface="Arial" panose="020B0604020202020204" pitchFamily="34" charset="0"/>
              </a:rPr>
              <a:t>Changing Climate, Changing Environments</a:t>
            </a:r>
            <a:r>
              <a:rPr lang="en-US" sz="2400" dirty="0">
                <a:latin typeface="Arial" panose="020B0604020202020204" pitchFamily="34" charset="0"/>
                <a:cs typeface="Arial" panose="020B0604020202020204" pitchFamily="34" charset="0"/>
              </a:rPr>
              <a:t>" and "</a:t>
            </a:r>
            <a:r>
              <a:rPr lang="en-US" sz="2400" dirty="0">
                <a:solidFill>
                  <a:srgbClr val="00B050"/>
                </a:solidFill>
                <a:latin typeface="Arial" panose="020B0604020202020204" pitchFamily="34" charset="0"/>
                <a:cs typeface="Arial" panose="020B0604020202020204" pitchFamily="34" charset="0"/>
              </a:rPr>
              <a:t>The Trouble of Water-Too much and too little</a:t>
            </a:r>
            <a:r>
              <a:rPr lang="en-US" sz="2400" dirty="0">
                <a:latin typeface="Arial" panose="020B0604020202020204" pitchFamily="34" charset="0"/>
                <a:cs typeface="Arial" panose="020B0604020202020204" pitchFamily="34" charset="0"/>
              </a:rPr>
              <a:t>“ in the </a:t>
            </a:r>
            <a:r>
              <a:rPr lang="en-US" sz="2400" b="1" i="1" dirty="0">
                <a:latin typeface="Arial" panose="020B0604020202020204" pitchFamily="34" charset="0"/>
                <a:cs typeface="Arial" panose="020B0604020202020204" pitchFamily="34" charset="0"/>
              </a:rPr>
              <a:t>Geography Curriculum Guide (Secondary 1-3) (2011)</a:t>
            </a:r>
            <a:r>
              <a:rPr lang="en-US" sz="2400" dirty="0">
                <a:latin typeface="Arial" panose="020B0604020202020204" pitchFamily="34" charset="0"/>
                <a:cs typeface="Arial" panose="020B0604020202020204" pitchFamily="34" charset="0"/>
              </a:rPr>
              <a:t>, teachers should first teach this PowerPoint, so that students can have a basic understanding of </a:t>
            </a:r>
            <a:r>
              <a:rPr lang="en-US" sz="2400" b="1" dirty="0">
                <a:latin typeface="Arial" panose="020B0604020202020204" pitchFamily="34" charset="0"/>
                <a:cs typeface="Arial" panose="020B0604020202020204" pitchFamily="34" charset="0"/>
              </a:rPr>
              <a:t>the climate of our country.</a:t>
            </a:r>
            <a:endParaRPr lang="en-H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55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E778B-2075-4736-ADB4-FF39232673D0}"/>
              </a:ext>
            </a:extLst>
          </p:cNvPr>
          <p:cNvSpPr txBox="1"/>
          <p:nvPr/>
        </p:nvSpPr>
        <p:spPr>
          <a:xfrm>
            <a:off x="130905" y="172955"/>
            <a:ext cx="8948691"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Similarly, the climate shifts from monsoon to temperate continental climate from southeast coastal regions to northwest inland regions of our country.</a:t>
            </a:r>
          </a:p>
          <a:p>
            <a:r>
              <a:rPr lang="en-US" sz="2800" b="1" dirty="0">
                <a:solidFill>
                  <a:srgbClr val="0070C0"/>
                </a:solidFill>
                <a:latin typeface="Arial" panose="020B0604020202020204" pitchFamily="34" charset="0"/>
                <a:cs typeface="Arial" panose="020B0604020202020204" pitchFamily="34" charset="0"/>
              </a:rPr>
              <a:t>2) Significant monsoon climate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is located at the southeast of the largest continent (Eurasia) and at the west of the largest ocean (Pacific Ocean) in the world. Such location is highly </a:t>
            </a:r>
            <a:r>
              <a:rPr lang="en-US" sz="2800" dirty="0" err="1">
                <a:latin typeface="Arial" panose="020B0604020202020204" pitchFamily="34" charset="0"/>
                <a:cs typeface="Arial" panose="020B0604020202020204" pitchFamily="34" charset="0"/>
              </a:rPr>
              <a:t>favourable</a:t>
            </a:r>
            <a:r>
              <a:rPr lang="en-US" sz="2800" dirty="0">
                <a:latin typeface="Arial" panose="020B0604020202020204" pitchFamily="34" charset="0"/>
                <a:cs typeface="Arial" panose="020B0604020202020204" pitchFamily="34" charset="0"/>
              </a:rPr>
              <a:t> for the formation of monsoons.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different thermal properties of oceans and lands trigger seasonal shifts in surface pressure, and resulting in seasonal shifts in the direction of prevailing winds. This is the so-called </a:t>
            </a:r>
            <a:r>
              <a:rPr lang="en-US" sz="2800" b="1" dirty="0">
                <a:latin typeface="Arial" panose="020B0604020202020204" pitchFamily="34" charset="0"/>
                <a:cs typeface="Arial" panose="020B0604020202020204" pitchFamily="34" charset="0"/>
              </a:rPr>
              <a:t>monsoon circulation</a:t>
            </a:r>
            <a:r>
              <a:rPr lang="en-US" sz="2800" dirty="0">
                <a:latin typeface="Arial" panose="020B0604020202020204" pitchFamily="34" charset="0"/>
                <a:cs typeface="Arial" panose="020B0604020202020204" pitchFamily="34" charset="0"/>
              </a:rPr>
              <a:t>, through which a </a:t>
            </a:r>
            <a:r>
              <a:rPr lang="en-US" sz="2800" b="1" dirty="0">
                <a:latin typeface="Arial" panose="020B0604020202020204" pitchFamily="34" charset="0"/>
                <a:cs typeface="Arial" panose="020B0604020202020204" pitchFamily="34" charset="0"/>
              </a:rPr>
              <a:t>monsoon climate </a:t>
            </a:r>
            <a:r>
              <a:rPr lang="en-US" sz="2800" dirty="0">
                <a:latin typeface="Arial" panose="020B0604020202020204" pitchFamily="34" charset="0"/>
                <a:cs typeface="Arial" panose="020B0604020202020204" pitchFamily="34" charset="0"/>
              </a:rPr>
              <a:t>is generated.</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1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33258A-6B69-4A4A-87F1-17A6A14F8AAF}"/>
              </a:ext>
            </a:extLst>
          </p:cNvPr>
          <p:cNvSpPr txBox="1"/>
          <p:nvPr/>
        </p:nvSpPr>
        <p:spPr>
          <a:xfrm>
            <a:off x="377302" y="1091954"/>
            <a:ext cx="8766698"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has vast areas dominated alternately by summer and winter monsoons. In </a:t>
            </a:r>
            <a:r>
              <a:rPr lang="en-US" sz="2800" b="1" dirty="0">
                <a:latin typeface="Arial" panose="020B0604020202020204" pitchFamily="34" charset="0"/>
                <a:cs typeface="Arial" panose="020B0604020202020204" pitchFamily="34" charset="0"/>
              </a:rPr>
              <a:t>summer</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prevailing winds blow from the ocean to the land </a:t>
            </a:r>
            <a:r>
              <a:rPr lang="en-US" sz="2800" dirty="0">
                <a:latin typeface="Arial" panose="020B0604020202020204" pitchFamily="34" charset="0"/>
                <a:cs typeface="Arial" panose="020B0604020202020204" pitchFamily="34" charset="0"/>
              </a:rPr>
              <a:t>as southerly winds (south, southeast and southwest). In </a:t>
            </a:r>
            <a:r>
              <a:rPr lang="en-US" sz="2800" b="1" dirty="0">
                <a:latin typeface="Arial" panose="020B0604020202020204" pitchFamily="34" charset="0"/>
                <a:cs typeface="Arial" panose="020B0604020202020204" pitchFamily="34" charset="0"/>
              </a:rPr>
              <a:t>winter</a:t>
            </a:r>
            <a:r>
              <a:rPr lang="en-US" sz="2800" dirty="0">
                <a:latin typeface="Arial" panose="020B0604020202020204" pitchFamily="34" charset="0"/>
                <a:cs typeface="Arial" panose="020B0604020202020204" pitchFamily="34" charset="0"/>
              </a:rPr>
              <a:t>, the prevailing winds of most regions in our country </a:t>
            </a:r>
            <a:r>
              <a:rPr lang="en-US" sz="2800" b="1" dirty="0">
                <a:latin typeface="Arial" panose="020B0604020202020204" pitchFamily="34" charset="0"/>
                <a:cs typeface="Arial" panose="020B0604020202020204" pitchFamily="34" charset="0"/>
              </a:rPr>
              <a:t>blow from the continent to the ocean</a:t>
            </a:r>
            <a:r>
              <a:rPr lang="en-US" sz="2800" dirty="0">
                <a:latin typeface="Arial" panose="020B0604020202020204" pitchFamily="34" charset="0"/>
                <a:cs typeface="Arial" panose="020B0604020202020204" pitchFamily="34" charset="0"/>
              </a:rPr>
              <a:t> as northerly winds (north, northeast, and northwest).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winter monsoon </a:t>
            </a:r>
            <a:r>
              <a:rPr lang="en-US" sz="2800" dirty="0">
                <a:latin typeface="Arial" panose="020B0604020202020204" pitchFamily="34" charset="0"/>
                <a:cs typeface="Arial" panose="020B0604020202020204" pitchFamily="34" charset="0"/>
              </a:rPr>
              <a:t>is generated in middle and high latitudes of inland Asia and its nature is cold and dry, resulting in </a:t>
            </a:r>
            <a:r>
              <a:rPr lang="en-US" sz="2800" b="1" dirty="0">
                <a:latin typeface="Arial" panose="020B0604020202020204" pitchFamily="34" charset="0"/>
                <a:cs typeface="Arial" panose="020B0604020202020204" pitchFamily="34" charset="0"/>
              </a:rPr>
              <a:t>low temperature and low precipitation</a:t>
            </a:r>
            <a:r>
              <a:rPr lang="en-US" sz="2800" dirty="0">
                <a:latin typeface="Arial" panose="020B0604020202020204" pitchFamily="34" charset="0"/>
                <a:cs typeface="Arial" panose="020B0604020202020204" pitchFamily="34" charset="0"/>
              </a:rPr>
              <a:t> in winter in most parts of our country.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26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CBC8F-8650-40EC-A1DB-36E1D297F3E9}"/>
              </a:ext>
            </a:extLst>
          </p:cNvPr>
          <p:cNvSpPr txBox="1"/>
          <p:nvPr/>
        </p:nvSpPr>
        <p:spPr>
          <a:xfrm>
            <a:off x="188651" y="115410"/>
            <a:ext cx="8766698" cy="827919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summer monsoon </a:t>
            </a:r>
            <a:r>
              <a:rPr lang="en-US" sz="2800" dirty="0">
                <a:latin typeface="Arial" panose="020B0604020202020204" pitchFamily="34" charset="0"/>
                <a:cs typeface="Arial" panose="020B0604020202020204" pitchFamily="34" charset="0"/>
              </a:rPr>
              <a:t>comes from the Pacific Ocean and the Indian Ocean, and the nature is warmer and more humid, causing </a:t>
            </a:r>
            <a:r>
              <a:rPr lang="en-US" sz="2800" b="1" dirty="0">
                <a:latin typeface="Arial" panose="020B0604020202020204" pitchFamily="34" charset="0"/>
                <a:cs typeface="Arial" panose="020B0604020202020204" pitchFamily="34" charset="0"/>
              </a:rPr>
              <a:t>high temperature and rainy periods</a:t>
            </a:r>
            <a:r>
              <a:rPr lang="en-US" sz="2800" dirty="0">
                <a:latin typeface="Arial" panose="020B0604020202020204" pitchFamily="34" charset="0"/>
                <a:cs typeface="Arial" panose="020B0604020202020204" pitchFamily="34" charset="0"/>
              </a:rPr>
              <a:t> in our country.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Because the monsoon climate has a strong continental character and has obvious influence from the continent, it is also called a </a:t>
            </a:r>
            <a:r>
              <a:rPr lang="en-US" sz="2800" b="1" dirty="0">
                <a:latin typeface="Arial" panose="020B0604020202020204" pitchFamily="34" charset="0"/>
                <a:cs typeface="Arial" panose="020B0604020202020204" pitchFamily="34" charset="0"/>
              </a:rPr>
              <a:t>continental monsoon climate</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general, areas that are significantly affected by summer monsoon are called </a:t>
            </a:r>
            <a:r>
              <a:rPr lang="en-US" sz="2800" b="1" dirty="0">
                <a:latin typeface="Arial" panose="020B0604020202020204" pitchFamily="34" charset="0"/>
                <a:cs typeface="Arial" panose="020B0604020202020204" pitchFamily="34" charset="0"/>
              </a:rPr>
              <a:t>monsoon regions</a:t>
            </a:r>
            <a:r>
              <a:rPr lang="en-US" sz="2800" dirty="0">
                <a:latin typeface="Arial" panose="020B0604020202020204" pitchFamily="34" charset="0"/>
                <a:cs typeface="Arial" panose="020B0604020202020204" pitchFamily="34" charset="0"/>
              </a:rPr>
              <a:t>, while areas that are not or rarely affected by the summer monsoon are called </a:t>
            </a:r>
            <a:r>
              <a:rPr lang="en-US" sz="2800" b="1" dirty="0">
                <a:latin typeface="Arial" panose="020B0604020202020204" pitchFamily="34" charset="0"/>
                <a:cs typeface="Arial" panose="020B0604020202020204" pitchFamily="34" charset="0"/>
              </a:rPr>
              <a:t>non-monsoon regions</a:t>
            </a:r>
            <a:r>
              <a:rPr lang="en-US" sz="2800" dirty="0">
                <a:latin typeface="Arial" panose="020B0604020202020204" pitchFamily="34" charset="0"/>
                <a:cs typeface="Arial" panose="020B0604020202020204" pitchFamily="34" charset="0"/>
              </a:rPr>
              <a:t>. The major distribution of our country's monsoon and non-monsoon regions can be seen in Figure 6.</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5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8" name="圓角矩形圖說文字 7">
            <a:extLst>
              <a:ext uri="{FF2B5EF4-FFF2-40B4-BE49-F238E27FC236}">
                <a16:creationId xmlns:a16="http://schemas.microsoft.com/office/drawing/2014/main" id="{307E2B82-7CB1-49D8-BDAE-FE4049346209}"/>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6  Major distribution of monsoon &amp; </a:t>
            </a:r>
          </a:p>
          <a:p>
            <a:pPr algn="ctr"/>
            <a:r>
              <a:rPr lang="en-HK" altLang="zh-TW" sz="2200" b="1" dirty="0">
                <a:latin typeface="Arial" panose="020B0604020202020204" pitchFamily="34" charset="0"/>
                <a:cs typeface="Arial" panose="020B0604020202020204" pitchFamily="34" charset="0"/>
              </a:rPr>
              <a:t>non-monsoon regions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P.95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 name="文字方塊 1"/>
          <p:cNvSpPr txBox="1"/>
          <p:nvPr/>
        </p:nvSpPr>
        <p:spPr>
          <a:xfrm>
            <a:off x="2261061" y="2086494"/>
            <a:ext cx="211974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Non-monsoon Region</a:t>
            </a:r>
          </a:p>
        </p:txBody>
      </p:sp>
      <p:sp>
        <p:nvSpPr>
          <p:cNvPr id="9" name="文字方塊 8"/>
          <p:cNvSpPr txBox="1"/>
          <p:nvPr/>
        </p:nvSpPr>
        <p:spPr>
          <a:xfrm>
            <a:off x="4380806" y="3465648"/>
            <a:ext cx="211974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Monsoon Region</a:t>
            </a:r>
          </a:p>
        </p:txBody>
      </p:sp>
      <p:sp>
        <p:nvSpPr>
          <p:cNvPr id="3" name="文字方塊 2"/>
          <p:cNvSpPr txBox="1"/>
          <p:nvPr/>
        </p:nvSpPr>
        <p:spPr>
          <a:xfrm>
            <a:off x="2119745" y="3995923"/>
            <a:ext cx="13300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Mountain Range</a:t>
            </a:r>
          </a:p>
        </p:txBody>
      </p:sp>
      <p:sp>
        <p:nvSpPr>
          <p:cNvPr id="10" name="文字方塊 9"/>
          <p:cNvSpPr txBox="1"/>
          <p:nvPr/>
        </p:nvSpPr>
        <p:spPr>
          <a:xfrm rot="1253759">
            <a:off x="2248406" y="3053239"/>
            <a:ext cx="1886990" cy="276999"/>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Gangdise</a:t>
            </a:r>
            <a:r>
              <a:rPr lang="en-US" sz="1200" dirty="0">
                <a:latin typeface="Times New Roman" panose="02020603050405020304" pitchFamily="18" charset="0"/>
                <a:cs typeface="Times New Roman" panose="02020603050405020304" pitchFamily="18" charset="0"/>
              </a:rPr>
              <a:t> Mountain</a:t>
            </a:r>
          </a:p>
        </p:txBody>
      </p:sp>
      <p:sp>
        <p:nvSpPr>
          <p:cNvPr id="11" name="文字方塊 10"/>
          <p:cNvSpPr txBox="1"/>
          <p:nvPr/>
        </p:nvSpPr>
        <p:spPr>
          <a:xfrm rot="2091968">
            <a:off x="3467880" y="2866152"/>
            <a:ext cx="188699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Bayan </a:t>
            </a:r>
            <a:r>
              <a:rPr lang="en-US" sz="1200" dirty="0" err="1">
                <a:latin typeface="Times New Roman" panose="02020603050405020304" pitchFamily="18" charset="0"/>
                <a:cs typeface="Times New Roman" panose="02020603050405020304" pitchFamily="18" charset="0"/>
              </a:rPr>
              <a:t>Har</a:t>
            </a:r>
            <a:r>
              <a:rPr lang="en-US" sz="1200" dirty="0">
                <a:latin typeface="Times New Roman" panose="02020603050405020304" pitchFamily="18" charset="0"/>
                <a:cs typeface="Times New Roman" panose="02020603050405020304" pitchFamily="18" charset="0"/>
              </a:rPr>
              <a:t> Mountain</a:t>
            </a:r>
          </a:p>
        </p:txBody>
      </p:sp>
      <p:sp>
        <p:nvSpPr>
          <p:cNvPr id="12" name="文字方塊 11"/>
          <p:cNvSpPr txBox="1"/>
          <p:nvPr/>
        </p:nvSpPr>
        <p:spPr>
          <a:xfrm>
            <a:off x="4734322" y="2205101"/>
            <a:ext cx="188699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Holan</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Mountain</a:t>
            </a:r>
          </a:p>
        </p:txBody>
      </p:sp>
      <p:sp>
        <p:nvSpPr>
          <p:cNvPr id="13" name="文字方塊 12"/>
          <p:cNvSpPr txBox="1"/>
          <p:nvPr/>
        </p:nvSpPr>
        <p:spPr>
          <a:xfrm>
            <a:off x="4994788" y="1517106"/>
            <a:ext cx="188699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Yinshan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Mountain</a:t>
            </a:r>
          </a:p>
        </p:txBody>
      </p:sp>
      <p:sp>
        <p:nvSpPr>
          <p:cNvPr id="14" name="文字方塊 13"/>
          <p:cNvSpPr txBox="1"/>
          <p:nvPr/>
        </p:nvSpPr>
        <p:spPr>
          <a:xfrm>
            <a:off x="6134794" y="930697"/>
            <a:ext cx="113053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Daxing’an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Mountains</a:t>
            </a:r>
          </a:p>
        </p:txBody>
      </p:sp>
    </p:spTree>
    <p:extLst>
      <p:ext uri="{BB962C8B-B14F-4D97-AF65-F5344CB8AC3E}">
        <p14:creationId xmlns:p14="http://schemas.microsoft.com/office/powerpoint/2010/main" val="361212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472266" y="91797"/>
            <a:ext cx="7772870" cy="1230976"/>
          </a:xfrm>
        </p:spPr>
        <p:txBody>
          <a:bodyPr>
            <a:normAutofit lnSpcReduction="10000"/>
          </a:bodyPr>
          <a:lstStyle/>
          <a:p>
            <a:pPr marL="0" indent="0" algn="ctr">
              <a:buNone/>
            </a:pPr>
            <a:r>
              <a:rPr lang="en-US" altLang="zh-TW" sz="3000" b="1" u="sng" dirty="0">
                <a:solidFill>
                  <a:srgbClr val="0070C0"/>
                </a:solidFill>
              </a:rPr>
              <a:t>Major Factors affecting</a:t>
            </a:r>
          </a:p>
          <a:p>
            <a:pPr marL="0" indent="0" algn="ctr">
              <a:buNone/>
            </a:pPr>
            <a:r>
              <a:rPr lang="en-US" altLang="zh-TW" sz="3000" b="1" u="sng" dirty="0">
                <a:solidFill>
                  <a:srgbClr val="0070C0"/>
                </a:solidFill>
              </a:rPr>
              <a:t>the climate of our country</a:t>
            </a:r>
            <a:endParaRPr lang="en-HK" altLang="zh-TW" sz="3000" b="1" u="sng" dirty="0">
              <a:solidFill>
                <a:srgbClr val="0070C0"/>
              </a:solidFill>
            </a:endParaRPr>
          </a:p>
          <a:p>
            <a:pPr marL="0" indent="0">
              <a:buNone/>
            </a:pPr>
            <a:endParaRPr lang="en-HK" sz="3200" dirty="0"/>
          </a:p>
        </p:txBody>
      </p:sp>
      <p:sp>
        <p:nvSpPr>
          <p:cNvPr id="4" name="TextBox 3">
            <a:extLst>
              <a:ext uri="{FF2B5EF4-FFF2-40B4-BE49-F238E27FC236}">
                <a16:creationId xmlns:a16="http://schemas.microsoft.com/office/drawing/2014/main" id="{D628ADE0-0BAC-4B65-A8D7-A8F071D25C95}"/>
              </a:ext>
            </a:extLst>
          </p:cNvPr>
          <p:cNvSpPr txBox="1"/>
          <p:nvPr/>
        </p:nvSpPr>
        <p:spPr>
          <a:xfrm>
            <a:off x="288525" y="1260629"/>
            <a:ext cx="8766698" cy="6555641"/>
          </a:xfrm>
          <a:prstGeom prst="rect">
            <a:avLst/>
          </a:prstGeom>
          <a:noFill/>
        </p:spPr>
        <p:txBody>
          <a:bodyPr wrap="square" rtlCol="0">
            <a:spAutoFit/>
          </a:bodyPr>
          <a:lstStyle/>
          <a:p>
            <a:pPr marL="514350" indent="-514350">
              <a:buAutoNum type="arabicParenR"/>
            </a:pPr>
            <a:r>
              <a:rPr lang="en-US" sz="2800" b="1" dirty="0">
                <a:latin typeface="Arial" panose="020B0604020202020204" pitchFamily="34" charset="0"/>
                <a:cs typeface="Arial" panose="020B0604020202020204" pitchFamily="34" charset="0"/>
              </a:rPr>
              <a:t>Latitude: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Latitude is a basic factor affecting the climate of a location. Our Earth is a big sphere and there are different angles of incidence of solar radiation at different latitudes, with a vertical solar radiation angle at some places and an oblique angle at others (Figure 7). The duration of receiving solar radiation varies from place to place, and in some places, there will be no sunlight for the whole day or months.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Therefore, the lower the latitude, the higher the temperature; the higher the latitude, the lower the temperature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2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1431051"/>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The angle &amp; range of solar radiation at equator</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897603" cy="1219508"/>
          </a:xfrm>
          <a:prstGeom prst="wedgeRoundRectCallout">
            <a:avLst>
              <a:gd name="adj1" fmla="val 104391"/>
              <a:gd name="adj2" fmla="val -4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angle &amp; range of solar radiation at high latitudes</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3568823"/>
            <a:ext cx="1482571" cy="1682318"/>
          </a:xfrm>
          <a:prstGeom prst="wedgeRoundRectCallout">
            <a:avLst>
              <a:gd name="adj1" fmla="val 137963"/>
              <a:gd name="adj2" fmla="val 15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angle &amp; range of solar radiation at high latitudes</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t>Figure 7  The influence of latitude on</a:t>
            </a:r>
          </a:p>
          <a:p>
            <a:pPr algn="ctr"/>
            <a:r>
              <a:rPr lang="en-US" altLang="zh-TW" sz="2800" b="1" dirty="0"/>
              <a:t>solar radiation</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2763174" y="2000271"/>
            <a:ext cx="1828800" cy="584775"/>
          </a:xfrm>
          <a:prstGeom prst="rect">
            <a:avLst/>
          </a:prstGeom>
          <a:noFill/>
        </p:spPr>
        <p:txBody>
          <a:bodyPr wrap="square" rtlCol="0">
            <a:spAutoFit/>
          </a:bodyPr>
          <a:lstStyle/>
          <a:p>
            <a:r>
              <a:rPr lang="en-US" sz="3200" b="1" dirty="0"/>
              <a:t>The</a:t>
            </a:r>
            <a:r>
              <a:rPr lang="zh-TW" altLang="en-US" sz="3200" b="1" dirty="0"/>
              <a:t> </a:t>
            </a:r>
            <a:r>
              <a:rPr lang="en-US" altLang="zh-TW" sz="3200" b="1" dirty="0"/>
              <a:t>Earth</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F7C03D-7EE1-47C1-92E8-0B70EBC80932}"/>
              </a:ext>
            </a:extLst>
          </p:cNvPr>
          <p:cNvSpPr txBox="1"/>
          <p:nvPr/>
        </p:nvSpPr>
        <p:spPr>
          <a:xfrm>
            <a:off x="497835" y="109114"/>
            <a:ext cx="7932197"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our country, the distribution of solar radiation also decreases with increasing latitudes, but the difference between the north and the south in winter is more significant than in summer.</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HK" sz="2800" b="1" dirty="0">
                <a:latin typeface="Arial" panose="020B0604020202020204" pitchFamily="34" charset="0"/>
                <a:cs typeface="Arial" panose="020B0604020202020204" pitchFamily="34" charset="0"/>
              </a:rPr>
              <a:t>2) Land &amp; Sea:</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physical properties of land and sea are different, with sea having a greater thermal capacity than land.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Therefore, under strong sunlight, the temperature of the sea/ocean increases more slowly than that of the land; after the sunlight weakens, the temperature of the sea/ocean decreases more slowly than the land.</a:t>
            </a:r>
            <a:endParaRPr lang="en-HK" sz="2800"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6A650EF3-FFDC-49BB-87C0-5BF7EF0D0BE8}"/>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6185472" y="1945784"/>
            <a:ext cx="1667955" cy="1174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A19A29-7DE4-4967-88D5-6100A9D1A9BE}"/>
              </a:ext>
            </a:extLst>
          </p:cNvPr>
          <p:cNvSpPr txBox="1"/>
          <p:nvPr/>
        </p:nvSpPr>
        <p:spPr>
          <a:xfrm>
            <a:off x="359547" y="870011"/>
            <a:ext cx="8562512"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addition, the amount of water vapor in the air above the sea and the land is also different. Generally speaking, the diurnal and annual temperature changes at seas or in coastal areas are smaller and with more precipitation, resulting in a </a:t>
            </a:r>
            <a:r>
              <a:rPr lang="en-US" sz="2800" b="1" dirty="0">
                <a:latin typeface="Arial" panose="020B0604020202020204" pitchFamily="34" charset="0"/>
                <a:cs typeface="Arial" panose="020B0604020202020204" pitchFamily="34" charset="0"/>
              </a:rPr>
              <a:t>maritime climate</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is located in the eastern part of the Eurasian continent and the western coast of the Pacific Ocean. Due to the outstanding differences on the thermal capacity of land and sea, a significant </a:t>
            </a:r>
            <a:r>
              <a:rPr lang="en-US" sz="2800" b="1" dirty="0">
                <a:latin typeface="Arial" panose="020B0604020202020204" pitchFamily="34" charset="0"/>
                <a:cs typeface="Arial" panose="020B0604020202020204" pitchFamily="34" charset="0"/>
              </a:rPr>
              <a:t>monsoon climate </a:t>
            </a:r>
            <a:r>
              <a:rPr lang="en-US" sz="2800" dirty="0">
                <a:latin typeface="Arial" panose="020B0604020202020204" pitchFamily="34" charset="0"/>
                <a:cs typeface="Arial" panose="020B0604020202020204" pitchFamily="34" charset="0"/>
              </a:rPr>
              <a:t>is formed, which has a profound impact on our country's climate.</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07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7FAFD7-E00E-44E3-87F4-F27284AB750C}"/>
              </a:ext>
            </a:extLst>
          </p:cNvPr>
          <p:cNvSpPr txBox="1"/>
          <p:nvPr/>
        </p:nvSpPr>
        <p:spPr>
          <a:xfrm>
            <a:off x="262457" y="179570"/>
            <a:ext cx="8784453" cy="6555641"/>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3) Topography: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general, a 100 m increase in altitude will lead to a drop in temperature of about 0.6℃.</a:t>
            </a:r>
          </a:p>
          <a:p>
            <a:r>
              <a:rPr lang="en-US" sz="2800" dirty="0">
                <a:latin typeface="Arial" panose="020B0604020202020204" pitchFamily="34" charset="0"/>
                <a:cs typeface="Arial" panose="020B0604020202020204" pitchFamily="34" charset="0"/>
              </a:rPr>
              <a:t>[</a:t>
            </a:r>
            <a:r>
              <a:rPr lang="en-US" sz="2800" dirty="0">
                <a:solidFill>
                  <a:srgbClr val="0070C0"/>
                </a:solidFill>
                <a:latin typeface="Arial" panose="020B0604020202020204" pitchFamily="34" charset="0"/>
                <a:cs typeface="Arial" panose="020B0604020202020204" pitchFamily="34" charset="0"/>
              </a:rPr>
              <a:t>According to this relationship between temperature and altitude, teachers may ask students to complete Figure 8</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Within a certain range of altitudes, the amount of </a:t>
            </a:r>
            <a:r>
              <a:rPr lang="en-US" sz="2800" b="1" dirty="0">
                <a:latin typeface="Arial" panose="020B0604020202020204" pitchFamily="34" charset="0"/>
                <a:cs typeface="Arial" panose="020B0604020202020204" pitchFamily="34" charset="0"/>
              </a:rPr>
              <a:t>precipitation</a:t>
            </a:r>
            <a:r>
              <a:rPr lang="en-US" sz="2800" dirty="0">
                <a:latin typeface="Arial" panose="020B0604020202020204" pitchFamily="34" charset="0"/>
                <a:cs typeface="Arial" panose="020B0604020202020204" pitchFamily="34" charset="0"/>
              </a:rPr>
              <a:t> will increase as the altitude increases.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Many mountain ranges in our country with east-west orientation also acted as </a:t>
            </a:r>
            <a:r>
              <a:rPr lang="en-US" sz="2800" b="1" dirty="0">
                <a:latin typeface="Arial" panose="020B0604020202020204" pitchFamily="34" charset="0"/>
                <a:cs typeface="Arial" panose="020B0604020202020204" pitchFamily="34" charset="0"/>
              </a:rPr>
              <a:t>barriers</a:t>
            </a:r>
            <a:r>
              <a:rPr lang="en-US" sz="2800" dirty="0">
                <a:latin typeface="Arial" panose="020B0604020202020204" pitchFamily="34" charset="0"/>
                <a:cs typeface="Arial" panose="020B0604020202020204" pitchFamily="34" charset="0"/>
              </a:rPr>
              <a:t> to the exchange of cold and warm air between the north and the south, and become the dividing line(s) of climatic regions. </a:t>
            </a:r>
            <a:r>
              <a:rPr lang="en-US" sz="2800" dirty="0" err="1">
                <a:latin typeface="Arial" panose="020B0604020202020204" pitchFamily="34" charset="0"/>
                <a:cs typeface="Arial" panose="020B0604020202020204" pitchFamily="34" charset="0"/>
              </a:rPr>
              <a:t>Nanling</a:t>
            </a:r>
            <a:r>
              <a:rPr lang="en-US" sz="2800" dirty="0">
                <a:latin typeface="Arial" panose="020B0604020202020204" pitchFamily="34" charset="0"/>
                <a:cs typeface="Arial" panose="020B0604020202020204" pitchFamily="34" charset="0"/>
              </a:rPr>
              <a:t> and </a:t>
            </a:r>
            <a:r>
              <a:rPr lang="en-US" sz="2800" dirty="0" err="1">
                <a:latin typeface="Arial" panose="020B0604020202020204" pitchFamily="34" charset="0"/>
                <a:cs typeface="Arial" panose="020B0604020202020204" pitchFamily="34" charset="0"/>
              </a:rPr>
              <a:t>Qinling</a:t>
            </a:r>
            <a:r>
              <a:rPr lang="en-US" sz="2800" dirty="0">
                <a:latin typeface="Arial" panose="020B0604020202020204" pitchFamily="34" charset="0"/>
                <a:cs typeface="Arial" panose="020B0604020202020204" pitchFamily="34" charset="0"/>
              </a:rPr>
              <a:t> are examples of this.</a:t>
            </a:r>
          </a:p>
        </p:txBody>
      </p:sp>
    </p:spTree>
    <p:extLst>
      <p:ext uri="{BB962C8B-B14F-4D97-AF65-F5344CB8AC3E}">
        <p14:creationId xmlns:p14="http://schemas.microsoft.com/office/powerpoint/2010/main" val="7078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6" y="1252525"/>
            <a:ext cx="1325719" cy="369332"/>
          </a:xfrm>
          <a:prstGeom prst="rect">
            <a:avLst/>
          </a:prstGeom>
          <a:noFill/>
        </p:spPr>
        <p:txBody>
          <a:bodyPr wrap="square" rtlCol="0">
            <a:spAutoFit/>
          </a:bodyPr>
          <a:lstStyle/>
          <a:p>
            <a:r>
              <a:rPr lang="en-HK" altLang="zh-TW" b="1" dirty="0"/>
              <a:t>Altitude (m)</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011521" y="1139218"/>
            <a:ext cx="2007832" cy="369332"/>
          </a:xfrm>
          <a:prstGeom prst="rect">
            <a:avLst/>
          </a:prstGeom>
          <a:noFill/>
        </p:spPr>
        <p:txBody>
          <a:bodyPr wrap="square" rtlCol="0">
            <a:spAutoFit/>
          </a:bodyPr>
          <a:lstStyle/>
          <a:p>
            <a:r>
              <a:rPr lang="en-HK" altLang="zh-TW" b="1" dirty="0"/>
              <a:t>Air</a:t>
            </a:r>
            <a:r>
              <a:rPr lang="zh-TW" altLang="en-US" b="1" dirty="0"/>
              <a:t> </a:t>
            </a:r>
            <a:r>
              <a:rPr lang="en-HK" altLang="zh-TW" b="1" dirty="0"/>
              <a:t>temperature</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800" dirty="0"/>
              <a:t>Figure 8 The relationships between air temperature &amp; altitudes</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BA810-192C-40D0-9B80-45B7DB8CD6B8}"/>
              </a:ext>
            </a:extLst>
          </p:cNvPr>
          <p:cNvSpPr txBox="1"/>
          <p:nvPr/>
        </p:nvSpPr>
        <p:spPr>
          <a:xfrm>
            <a:off x="1047566" y="1012954"/>
            <a:ext cx="7446146" cy="569386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addition, teachers may consider teaching this PowerPoint first when teaching the following modules in the S1-3 Geography Curriculum, because knowledge of climate of our country can help students understand the contents of the following modules: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t>
            </a:r>
            <a:r>
              <a:rPr lang="en-US" sz="2800" dirty="0">
                <a:solidFill>
                  <a:srgbClr val="00B050"/>
                </a:solidFill>
                <a:latin typeface="Arial" panose="020B0604020202020204" pitchFamily="34" charset="0"/>
                <a:cs typeface="Arial" panose="020B0604020202020204" pitchFamily="34" charset="0"/>
              </a:rPr>
              <a:t>Food Problem — Can we feed ourselves?</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t>
            </a:r>
            <a:r>
              <a:rPr lang="en-US" sz="2800" dirty="0">
                <a:solidFill>
                  <a:srgbClr val="00B050"/>
                </a:solidFill>
                <a:latin typeface="Arial" panose="020B0604020202020204" pitchFamily="34" charset="0"/>
                <a:cs typeface="Arial" panose="020B0604020202020204" pitchFamily="34" charset="0"/>
              </a:rPr>
              <a:t>Population Problems — Just about numbers?</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t>
            </a:r>
            <a:r>
              <a:rPr lang="en-US" sz="2800" dirty="0">
                <a:solidFill>
                  <a:srgbClr val="00B050"/>
                </a:solidFill>
                <a:latin typeface="Arial" panose="020B0604020202020204" pitchFamily="34" charset="0"/>
                <a:cs typeface="Arial" panose="020B0604020202020204" pitchFamily="34" charset="0"/>
              </a:rPr>
              <a:t>Taming the Sand — A long-lasting combat against desertification and sandstorms</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H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97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1D3DF-CBB4-4F0D-A79B-66F283F7E66B}"/>
              </a:ext>
            </a:extLst>
          </p:cNvPr>
          <p:cNvSpPr txBox="1"/>
          <p:nvPr/>
        </p:nvSpPr>
        <p:spPr>
          <a:xfrm>
            <a:off x="244137" y="0"/>
            <a:ext cx="8784453"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windward slopes </a:t>
            </a:r>
            <a:r>
              <a:rPr lang="en-US" sz="2800" dirty="0">
                <a:latin typeface="Arial" panose="020B0604020202020204" pitchFamily="34" charset="0"/>
                <a:cs typeface="Arial" panose="020B0604020202020204" pitchFamily="34" charset="0"/>
              </a:rPr>
              <a:t>of mountains are usually rainy and wet, while the </a:t>
            </a:r>
            <a:r>
              <a:rPr lang="en-US" sz="2800" b="1" dirty="0">
                <a:latin typeface="Arial" panose="020B0604020202020204" pitchFamily="34" charset="0"/>
                <a:cs typeface="Arial" panose="020B0604020202020204" pitchFamily="34" charset="0"/>
              </a:rPr>
              <a:t>leeward slopes </a:t>
            </a:r>
            <a:r>
              <a:rPr lang="en-US" sz="2800" dirty="0">
                <a:latin typeface="Arial" panose="020B0604020202020204" pitchFamily="34" charset="0"/>
                <a:cs typeface="Arial" panose="020B0604020202020204" pitchFamily="34" charset="0"/>
              </a:rPr>
              <a:t>are less rainy and dry.</a:t>
            </a:r>
          </a:p>
          <a:p>
            <a:r>
              <a:rPr lang="en-US" sz="2800" b="1" dirty="0">
                <a:latin typeface="Arial" panose="020B0604020202020204" pitchFamily="34" charset="0"/>
                <a:cs typeface="Arial" panose="020B0604020202020204" pitchFamily="34" charset="0"/>
              </a:rPr>
              <a:t>4) Atmospheric circulation: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atmosphere circulates regularly at global and regional scales which is often called atmospheric circulation. Atmospheric circulation transports heat and water vapor from one region to another.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For example, the cold air in Siberia and Mongolia flows to our country in winter, that is, the air flows from high latitudes to low latitudes, which can lower the temperature of most parts of our country. In summer, the warm and humid air which flows from the Pacific and Indian Oceans transports a large amount of water vapor to eastern and southwestern parts of our country causing precipitation.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77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0" y="0"/>
            <a:ext cx="5680810" cy="6857990"/>
          </a:xfrm>
          <a:prstGeom prst="rect">
            <a:avLst/>
          </a:prstGeom>
        </p:spPr>
      </p:pic>
      <p:sp>
        <p:nvSpPr>
          <p:cNvPr id="4" name="文字方塊 3"/>
          <p:cNvSpPr txBox="1"/>
          <p:nvPr/>
        </p:nvSpPr>
        <p:spPr>
          <a:xfrm>
            <a:off x="5910726" y="4545498"/>
            <a:ext cx="2934393" cy="1938992"/>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altLang="zh-TW" sz="2400" b="1" u="sng" dirty="0">
                <a:solidFill>
                  <a:schemeClr val="accent3">
                    <a:lumMod val="50000"/>
                  </a:schemeClr>
                </a:solidFill>
                <a:latin typeface="Arial Narrow" panose="020B0606020202030204" pitchFamily="34" charset="0"/>
              </a:rPr>
              <a:t>Note: </a:t>
            </a:r>
            <a:r>
              <a:rPr lang="en-US" altLang="zh-TW" sz="2400" dirty="0">
                <a:solidFill>
                  <a:schemeClr val="accent3">
                    <a:lumMod val="50000"/>
                  </a:schemeClr>
                </a:solidFill>
                <a:latin typeface="Arial Narrow" panose="020B0606020202030204" pitchFamily="34" charset="0"/>
              </a:rPr>
              <a:t>Teachers should teach senior secondary geography students all contents in this PowerPoint (i.e. P.5-30).</a:t>
            </a:r>
          </a:p>
        </p:txBody>
      </p:sp>
      <p:sp>
        <p:nvSpPr>
          <p:cNvPr id="6" name="TextBox 5">
            <a:extLst>
              <a:ext uri="{FF2B5EF4-FFF2-40B4-BE49-F238E27FC236}">
                <a16:creationId xmlns:a16="http://schemas.microsoft.com/office/drawing/2014/main" id="{1FB6488F-B82E-4391-B7F1-9CF005A51F09}"/>
              </a:ext>
            </a:extLst>
          </p:cNvPr>
          <p:cNvSpPr txBox="1"/>
          <p:nvPr/>
        </p:nvSpPr>
        <p:spPr>
          <a:xfrm>
            <a:off x="2391406" y="575180"/>
            <a:ext cx="6453713" cy="3970318"/>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2) Senior Secondary Geography</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Teachers should teach this PowerPoint before teaching the module – “</a:t>
            </a:r>
            <a:r>
              <a:rPr lang="en-US" sz="2800" dirty="0">
                <a:solidFill>
                  <a:srgbClr val="00B050"/>
                </a:solidFill>
                <a:latin typeface="Arial" panose="020B0604020202020204" pitchFamily="34" charset="0"/>
                <a:cs typeface="Arial" panose="020B0604020202020204" pitchFamily="34" charset="0"/>
              </a:rPr>
              <a:t>Weather and Climate</a:t>
            </a:r>
            <a:r>
              <a:rPr lang="en-US" sz="2800" dirty="0">
                <a:latin typeface="Arial" panose="020B0604020202020204" pitchFamily="34" charset="0"/>
                <a:cs typeface="Arial" panose="020B0604020202020204" pitchFamily="34" charset="0"/>
              </a:rPr>
              <a:t>” in the </a:t>
            </a:r>
            <a:r>
              <a:rPr lang="en-US" sz="2800" b="1" i="1" dirty="0">
                <a:latin typeface="Arial" panose="020B0604020202020204" pitchFamily="34" charset="0"/>
                <a:cs typeface="Arial" panose="020B0604020202020204" pitchFamily="34" charset="0"/>
              </a:rPr>
              <a:t>Geography Curriculum and Assessment Guide (Secondary 4-6) (2017)</a:t>
            </a:r>
            <a:r>
              <a:rPr lang="en-US" sz="2800" dirty="0">
                <a:latin typeface="Arial" panose="020B0604020202020204" pitchFamily="34" charset="0"/>
                <a:cs typeface="Arial" panose="020B0604020202020204" pitchFamily="34" charset="0"/>
              </a:rPr>
              <a:t>, so that students can have a basic understanding on the </a:t>
            </a:r>
            <a:r>
              <a:rPr lang="en-US" sz="2800" b="1" dirty="0">
                <a:latin typeface="Arial" panose="020B0604020202020204" pitchFamily="34" charset="0"/>
                <a:cs typeface="Arial" panose="020B0604020202020204" pitchFamily="34" charset="0"/>
              </a:rPr>
              <a:t>climate of our country</a:t>
            </a:r>
            <a:r>
              <a:rPr lang="en-US" sz="2800" dirty="0">
                <a:latin typeface="Arial" panose="020B0604020202020204" pitchFamily="34" charset="0"/>
                <a:cs typeface="Arial" panose="020B0604020202020204" pitchFamily="34" charset="0"/>
              </a:rPr>
              <a:t>.</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46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174567" y="595840"/>
            <a:ext cx="8894618" cy="713132"/>
          </a:xfrm>
        </p:spPr>
        <p:txBody>
          <a:bodyPr>
            <a:noAutofit/>
          </a:bodyPr>
          <a:lstStyle/>
          <a:p>
            <a:r>
              <a:rPr lang="en-US" altLang="zh-TW" sz="3000" b="1" u="sng" dirty="0">
                <a:solidFill>
                  <a:srgbClr val="0070C0"/>
                </a:solidFill>
              </a:rPr>
              <a:t>Major climatic types and their distribution in our country</a:t>
            </a:r>
            <a:endParaRPr lang="en-HK" sz="3000" b="1" u="sng" dirty="0">
              <a:solidFill>
                <a:srgbClr val="0070C0"/>
              </a:solidFill>
            </a:endParaRPr>
          </a:p>
        </p:txBody>
      </p:sp>
      <p:sp>
        <p:nvSpPr>
          <p:cNvPr id="4" name="TextBox 3">
            <a:extLst>
              <a:ext uri="{FF2B5EF4-FFF2-40B4-BE49-F238E27FC236}">
                <a16:creationId xmlns:a16="http://schemas.microsoft.com/office/drawing/2014/main" id="{6BF6058D-E9FD-48C9-8F70-27A8E03A14C8}"/>
              </a:ext>
            </a:extLst>
          </p:cNvPr>
          <p:cNvSpPr txBox="1"/>
          <p:nvPr/>
        </p:nvSpPr>
        <p:spPr>
          <a:xfrm>
            <a:off x="685332" y="1701595"/>
            <a:ext cx="820121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Climatic types are usually classified according to different combinations of heat (temperature) and precipitation.</a:t>
            </a:r>
          </a:p>
          <a:p>
            <a:pPr marL="457200" indent="-457200">
              <a:buFont typeface="Arial" panose="020B0604020202020204" pitchFamily="34" charset="0"/>
              <a:buChar char="•"/>
            </a:pPr>
            <a:r>
              <a:rPr lang="en-US" altLang="zh-TW" sz="2800" dirty="0">
                <a:latin typeface="Arial" panose="020B0604020202020204" pitchFamily="34" charset="0"/>
                <a:cs typeface="Arial" panose="020B0604020202020204" pitchFamily="34" charset="0"/>
              </a:rPr>
              <a:t>T</a:t>
            </a:r>
            <a:r>
              <a:rPr lang="en-HK" altLang="zh-TW" sz="2800" dirty="0">
                <a:latin typeface="Arial" panose="020B0604020202020204" pitchFamily="34" charset="0"/>
                <a:cs typeface="Arial" panose="020B0604020202020204" pitchFamily="34" charset="0"/>
              </a:rPr>
              <a:t>here are 5 major climatic types in our country:</a:t>
            </a:r>
          </a:p>
          <a:p>
            <a:r>
              <a:rPr lang="en-HK" sz="2800" dirty="0">
                <a:latin typeface="Arial" panose="020B0604020202020204" pitchFamily="34" charset="0"/>
                <a:cs typeface="Arial" panose="020B0604020202020204" pitchFamily="34" charset="0"/>
              </a:rPr>
              <a:t>	1</a:t>
            </a:r>
            <a:r>
              <a:rPr lang="en-US" altLang="zh-TW" sz="2800" dirty="0">
                <a:latin typeface="Arial" panose="020B0604020202020204" pitchFamily="34" charset="0"/>
                <a:cs typeface="Arial" panose="020B0604020202020204" pitchFamily="34" charset="0"/>
              </a:rPr>
              <a:t>) T</a:t>
            </a:r>
            <a:r>
              <a:rPr lang="en-HK" altLang="zh-TW" sz="2800" dirty="0" err="1">
                <a:latin typeface="Arial" panose="020B0604020202020204" pitchFamily="34" charset="0"/>
                <a:cs typeface="Arial" panose="020B0604020202020204" pitchFamily="34" charset="0"/>
              </a:rPr>
              <a:t>emperate</a:t>
            </a:r>
            <a:r>
              <a:rPr lang="en-HK" altLang="zh-TW" sz="2800" dirty="0">
                <a:latin typeface="Arial" panose="020B0604020202020204" pitchFamily="34" charset="0"/>
                <a:cs typeface="Arial" panose="020B0604020202020204" pitchFamily="34" charset="0"/>
              </a:rPr>
              <a:t> monsoon climate</a:t>
            </a:r>
          </a:p>
          <a:p>
            <a:r>
              <a:rPr lang="en-HK" sz="2800" dirty="0">
                <a:latin typeface="Arial" panose="020B0604020202020204" pitchFamily="34" charset="0"/>
                <a:cs typeface="Arial" panose="020B0604020202020204" pitchFamily="34" charset="0"/>
              </a:rPr>
              <a:t>	2) Temperate continental climate</a:t>
            </a:r>
          </a:p>
          <a:p>
            <a:r>
              <a:rPr lang="en-HK" sz="2800" dirty="0">
                <a:latin typeface="Arial" panose="020B0604020202020204" pitchFamily="34" charset="0"/>
                <a:cs typeface="Arial" panose="020B0604020202020204" pitchFamily="34" charset="0"/>
              </a:rPr>
              <a:t>	3) Subtropical monsoon climate</a:t>
            </a:r>
          </a:p>
          <a:p>
            <a:r>
              <a:rPr lang="en-HK" sz="2800" dirty="0">
                <a:latin typeface="Arial" panose="020B0604020202020204" pitchFamily="34" charset="0"/>
                <a:cs typeface="Arial" panose="020B0604020202020204" pitchFamily="34" charset="0"/>
              </a:rPr>
              <a:t>	4) Tropical monsoon climate</a:t>
            </a:r>
          </a:p>
          <a:p>
            <a:r>
              <a:rPr lang="en-HK" sz="2800" dirty="0">
                <a:latin typeface="Arial" panose="020B0604020202020204" pitchFamily="34" charset="0"/>
                <a:cs typeface="Arial" panose="020B0604020202020204" pitchFamily="34" charset="0"/>
              </a:rPr>
              <a:t>	5) Mountain (highland) climate</a:t>
            </a:r>
          </a:p>
        </p:txBody>
      </p:sp>
    </p:spTree>
    <p:extLst>
      <p:ext uri="{BB962C8B-B14F-4D97-AF65-F5344CB8AC3E}">
        <p14:creationId xmlns:p14="http://schemas.microsoft.com/office/powerpoint/2010/main" val="300541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53318407"/>
              </p:ext>
            </p:extLst>
          </p:nvPr>
        </p:nvGraphicFramePr>
        <p:xfrm>
          <a:off x="288524" y="388554"/>
          <a:ext cx="8566951" cy="5927604"/>
        </p:xfrm>
        <a:graphic>
          <a:graphicData uri="http://schemas.openxmlformats.org/drawingml/2006/table">
            <a:tbl>
              <a:tblPr firstRow="1" bandRow="1">
                <a:tableStyleId>{5C22544A-7EE6-4342-B048-85BDC9FD1C3A}</a:tableStyleId>
              </a:tblPr>
              <a:tblGrid>
                <a:gridCol w="4372253">
                  <a:extLst>
                    <a:ext uri="{9D8B030D-6E8A-4147-A177-3AD203B41FA5}">
                      <a16:colId xmlns:a16="http://schemas.microsoft.com/office/drawing/2014/main" val="2132800117"/>
                    </a:ext>
                  </a:extLst>
                </a:gridCol>
                <a:gridCol w="4194698">
                  <a:extLst>
                    <a:ext uri="{9D8B030D-6E8A-4147-A177-3AD203B41FA5}">
                      <a16:colId xmlns:a16="http://schemas.microsoft.com/office/drawing/2014/main" val="1587081198"/>
                    </a:ext>
                  </a:extLst>
                </a:gridCol>
              </a:tblGrid>
              <a:tr h="989844">
                <a:tc>
                  <a:txBody>
                    <a:bodyPr/>
                    <a:lstStyle/>
                    <a:p>
                      <a:pPr algn="ctr"/>
                      <a:r>
                        <a:rPr lang="en-HK" altLang="zh-TW" sz="2600" dirty="0">
                          <a:latin typeface="Arial Narrow" panose="020B0606020202030204" pitchFamily="34" charset="0"/>
                        </a:rPr>
                        <a:t>Major climatic types </a:t>
                      </a:r>
                    </a:p>
                    <a:p>
                      <a:pPr algn="ctr"/>
                      <a:r>
                        <a:rPr lang="en-HK" altLang="zh-TW" sz="2600" dirty="0">
                          <a:latin typeface="Arial Narrow" panose="020B0606020202030204" pitchFamily="34" charset="0"/>
                        </a:rPr>
                        <a:t>(&amp; characteristics)</a:t>
                      </a:r>
                      <a:endParaRPr lang="en-HK" sz="2600" dirty="0">
                        <a:latin typeface="Arial Narrow" panose="020B0606020202030204" pitchFamily="34" charset="0"/>
                      </a:endParaRPr>
                    </a:p>
                  </a:txBody>
                  <a:tcPr/>
                </a:tc>
                <a:tc>
                  <a:txBody>
                    <a:bodyPr/>
                    <a:lstStyle/>
                    <a:p>
                      <a:pPr algn="ctr"/>
                      <a:r>
                        <a:rPr lang="en-HK" altLang="zh-TW" sz="2600" dirty="0">
                          <a:latin typeface="Arial Narrow" panose="020B0606020202030204" pitchFamily="34" charset="0"/>
                        </a:rPr>
                        <a:t>Major 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1436870">
                <a:tc>
                  <a:txBody>
                    <a:bodyPr/>
                    <a:lstStyle/>
                    <a:p>
                      <a:r>
                        <a:rPr lang="en-HK" altLang="zh-TW" sz="2600" b="1" dirty="0">
                          <a:solidFill>
                            <a:srgbClr val="0070C0"/>
                          </a:solidFill>
                          <a:latin typeface="Arial Narrow" panose="020B0606020202030204" pitchFamily="34" charset="0"/>
                        </a:rPr>
                        <a:t>1) Temperate monsoon climate</a:t>
                      </a:r>
                      <a:r>
                        <a:rPr lang="zh-TW" altLang="en-US" sz="2600" b="1" dirty="0">
                          <a:solidFill>
                            <a:srgbClr val="0070C0"/>
                          </a:solidFill>
                          <a:latin typeface="Arial Narrow" panose="020B0606020202030204" pitchFamily="34" charset="0"/>
                        </a:rPr>
                        <a:t> </a:t>
                      </a:r>
                      <a:endParaRPr lang="en-HK" altLang="zh-TW" sz="2600" b="1" dirty="0">
                        <a:solidFill>
                          <a:srgbClr val="0070C0"/>
                        </a:solidFill>
                        <a:latin typeface="Arial Narrow" panose="020B0606020202030204" pitchFamily="34" charset="0"/>
                      </a:endParaRPr>
                    </a:p>
                    <a:p>
                      <a:r>
                        <a:rPr lang="en-HK" sz="2600" dirty="0">
                          <a:latin typeface="Arial Narrow" panose="020B0606020202030204" pitchFamily="34" charset="0"/>
                        </a:rPr>
                        <a:t>(High temperature &amp; abundant precipitation in summer and cold &amp; dry in winter, with 4 distinctive seasons)</a:t>
                      </a:r>
                    </a:p>
                  </a:txBody>
                  <a:tcPr/>
                </a:tc>
                <a:tc>
                  <a:txBody>
                    <a:bodyPr/>
                    <a:lstStyle/>
                    <a:p>
                      <a:r>
                        <a:rPr lang="en-US" altLang="zh-TW" sz="2600" dirty="0">
                          <a:latin typeface="Arial Narrow" panose="020B0606020202030204" pitchFamily="34" charset="0"/>
                        </a:rPr>
                        <a:t>Mainly in regions in eastern part of our country, lying north of the</a:t>
                      </a:r>
                    </a:p>
                    <a:p>
                      <a:r>
                        <a:rPr lang="en-US" altLang="zh-TW" sz="2600" dirty="0" err="1">
                          <a:latin typeface="Arial Narrow" panose="020B0606020202030204" pitchFamily="34" charset="0"/>
                        </a:rPr>
                        <a:t>Qinling</a:t>
                      </a:r>
                      <a:r>
                        <a:rPr lang="en-US" altLang="zh-TW" sz="2600" dirty="0">
                          <a:latin typeface="Arial Narrow" panose="020B0606020202030204" pitchFamily="34" charset="0"/>
                        </a:rPr>
                        <a:t> Mountains and </a:t>
                      </a:r>
                      <a:r>
                        <a:rPr lang="en-US" altLang="zh-TW" sz="2600" dirty="0" err="1">
                          <a:latin typeface="Arial Narrow" panose="020B0606020202030204" pitchFamily="34" charset="0"/>
                        </a:rPr>
                        <a:t>Huai</a:t>
                      </a:r>
                      <a:r>
                        <a:rPr lang="en-US" altLang="zh-TW" sz="2600" dirty="0">
                          <a:latin typeface="Arial Narrow" panose="020B0606020202030204" pitchFamily="34" charset="0"/>
                        </a:rPr>
                        <a:t> River and east of the temperate semi-arid and arid regions</a:t>
                      </a:r>
                      <a:endParaRPr lang="en-HK" sz="2600" dirty="0">
                        <a:latin typeface="Arial Narrow" panose="020B0606020202030204" pitchFamily="34" charset="0"/>
                      </a:endParaRPr>
                    </a:p>
                  </a:txBody>
                  <a:tcPr/>
                </a:tc>
                <a:extLst>
                  <a:ext uri="{0D108BD9-81ED-4DB2-BD59-A6C34878D82A}">
                    <a16:rowId xmlns:a16="http://schemas.microsoft.com/office/drawing/2014/main" val="691945119"/>
                  </a:ext>
                </a:extLst>
              </a:tr>
              <a:tr h="1883896">
                <a:tc>
                  <a:txBody>
                    <a:bodyPr/>
                    <a:lstStyle/>
                    <a:p>
                      <a:r>
                        <a:rPr lang="en-HK" altLang="zh-TW" sz="2600" b="1" dirty="0">
                          <a:solidFill>
                            <a:srgbClr val="0070C0"/>
                          </a:solidFill>
                          <a:latin typeface="Arial Narrow" panose="020B0606020202030204" pitchFamily="34" charset="0"/>
                        </a:rPr>
                        <a:t>2) Temperate continental climate</a:t>
                      </a:r>
                    </a:p>
                    <a:p>
                      <a:r>
                        <a:rPr lang="en-US" altLang="zh-TW" sz="2600" dirty="0">
                          <a:latin typeface="Arial Narrow" panose="020B0606020202030204" pitchFamily="34" charset="0"/>
                        </a:rPr>
                        <a:t>(dry and extreme continental climate with little rainfall; annual and monthly temperature ranges</a:t>
                      </a:r>
                    </a:p>
                    <a:p>
                      <a:r>
                        <a:rPr lang="en-US" altLang="zh-TW" sz="2600" dirty="0">
                          <a:latin typeface="Arial Narrow" panose="020B0606020202030204" pitchFamily="34" charset="0"/>
                        </a:rPr>
                        <a:t>are the greatest among various climatic types)</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In regions west of the </a:t>
                      </a:r>
                      <a:r>
                        <a:rPr lang="en-US" altLang="zh-TW" sz="2600" dirty="0" err="1">
                          <a:latin typeface="Arial Narrow" panose="020B0606020202030204" pitchFamily="34" charset="0"/>
                        </a:rPr>
                        <a:t>Daxinganling</a:t>
                      </a:r>
                      <a:r>
                        <a:rPr lang="en-US" altLang="zh-TW" sz="2600" dirty="0">
                          <a:latin typeface="Arial Narrow" panose="020B0606020202030204" pitchFamily="34" charset="0"/>
                        </a:rPr>
                        <a:t>, Yin, </a:t>
                      </a:r>
                      <a:r>
                        <a:rPr lang="en-US" altLang="zh-TW" sz="2600" dirty="0" err="1">
                          <a:latin typeface="Arial Narrow" panose="020B0606020202030204" pitchFamily="34" charset="0"/>
                        </a:rPr>
                        <a:t>Helan</a:t>
                      </a:r>
                      <a:r>
                        <a:rPr lang="en-US" altLang="zh-TW" sz="2600" dirty="0">
                          <a:latin typeface="Arial Narrow" panose="020B0606020202030204" pitchFamily="34" charset="0"/>
                        </a:rPr>
                        <a:t>, Qilian and Bayan Har</a:t>
                      </a:r>
                    </a:p>
                    <a:p>
                      <a:r>
                        <a:rPr lang="en-US" altLang="zh-TW" sz="2600" dirty="0">
                          <a:latin typeface="Arial Narrow" panose="020B0606020202030204" pitchFamily="34" charset="0"/>
                        </a:rPr>
                        <a:t>mountain ranges and north of the Kunlun, </a:t>
                      </a:r>
                      <a:r>
                        <a:rPr lang="en-US" altLang="zh-TW" sz="2600" dirty="0" err="1">
                          <a:latin typeface="Arial Narrow" panose="020B0606020202030204" pitchFamily="34" charset="0"/>
                        </a:rPr>
                        <a:t>Altun</a:t>
                      </a:r>
                      <a:r>
                        <a:rPr lang="en-US" altLang="zh-TW" sz="2600" dirty="0">
                          <a:latin typeface="Arial Narrow" panose="020B0606020202030204" pitchFamily="34" charset="0"/>
                        </a:rPr>
                        <a:t>,</a:t>
                      </a:r>
                    </a:p>
                    <a:p>
                      <a:r>
                        <a:rPr lang="en-US" altLang="zh-TW" sz="2600" dirty="0">
                          <a:latin typeface="Arial Narrow" panose="020B0606020202030204" pitchFamily="34" charset="0"/>
                        </a:rPr>
                        <a:t>Qilian and </a:t>
                      </a:r>
                      <a:r>
                        <a:rPr lang="en-US" altLang="zh-TW" sz="2600" dirty="0" err="1">
                          <a:latin typeface="Arial Narrow" panose="020B0606020202030204" pitchFamily="34" charset="0"/>
                        </a:rPr>
                        <a:t>Hengduan</a:t>
                      </a:r>
                      <a:r>
                        <a:rPr lang="en-US" altLang="zh-TW" sz="2600" dirty="0">
                          <a:latin typeface="Arial Narrow" panose="020B0606020202030204" pitchFamily="34" charset="0"/>
                        </a:rPr>
                        <a:t> mountain ranges</a:t>
                      </a:r>
                      <a:endParaRPr lang="en-HK" sz="2600" dirty="0">
                        <a:latin typeface="Arial Narrow" panose="020B0606020202030204" pitchFamily="34" charset="0"/>
                      </a:endParaRPr>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384967872"/>
              </p:ext>
            </p:extLst>
          </p:nvPr>
        </p:nvGraphicFramePr>
        <p:xfrm>
          <a:off x="189701" y="59260"/>
          <a:ext cx="8864352" cy="6720084"/>
        </p:xfrm>
        <a:graphic>
          <a:graphicData uri="http://schemas.openxmlformats.org/drawingml/2006/table">
            <a:tbl>
              <a:tblPr firstRow="1" bandRow="1">
                <a:tableStyleId>{5C22544A-7EE6-4342-B048-85BDC9FD1C3A}</a:tableStyleId>
              </a:tblPr>
              <a:tblGrid>
                <a:gridCol w="5029198">
                  <a:extLst>
                    <a:ext uri="{9D8B030D-6E8A-4147-A177-3AD203B41FA5}">
                      <a16:colId xmlns:a16="http://schemas.microsoft.com/office/drawing/2014/main" val="2132800117"/>
                    </a:ext>
                  </a:extLst>
                </a:gridCol>
                <a:gridCol w="3835154">
                  <a:extLst>
                    <a:ext uri="{9D8B030D-6E8A-4147-A177-3AD203B41FA5}">
                      <a16:colId xmlns:a16="http://schemas.microsoft.com/office/drawing/2014/main" val="1587081198"/>
                    </a:ext>
                  </a:extLst>
                </a:gridCol>
              </a:tblGrid>
              <a:tr h="989844">
                <a:tc>
                  <a:txBody>
                    <a:bodyPr/>
                    <a:lstStyle/>
                    <a:p>
                      <a:pPr algn="ctr"/>
                      <a:r>
                        <a:rPr lang="en-US" sz="2600" dirty="0">
                          <a:latin typeface="Arial Narrow" panose="020B0606020202030204" pitchFamily="34" charset="0"/>
                        </a:rPr>
                        <a:t>Major climatic types </a:t>
                      </a:r>
                    </a:p>
                    <a:p>
                      <a:pPr algn="ctr"/>
                      <a:r>
                        <a:rPr lang="en-US" sz="2600" dirty="0">
                          <a:latin typeface="Arial Narrow" panose="020B0606020202030204" pitchFamily="34" charset="0"/>
                        </a:rPr>
                        <a:t>(&amp; characteristics)</a:t>
                      </a:r>
                    </a:p>
                  </a:txBody>
                  <a:tcPr/>
                </a:tc>
                <a:tc>
                  <a:txBody>
                    <a:bodyPr/>
                    <a:lstStyle/>
                    <a:p>
                      <a:pPr algn="ctr"/>
                      <a:r>
                        <a:rPr lang="en-HK" sz="2600" dirty="0">
                          <a:latin typeface="Arial Narrow" panose="020B0606020202030204" pitchFamily="34" charset="0"/>
                        </a:rPr>
                        <a:t>Major</a:t>
                      </a:r>
                      <a:r>
                        <a:rPr lang="zh-TW" altLang="en-US" sz="2600" dirty="0">
                          <a:latin typeface="Arial Narrow" panose="020B0606020202030204" pitchFamily="34" charset="0"/>
                        </a:rPr>
                        <a:t> </a:t>
                      </a:r>
                      <a:r>
                        <a:rPr lang="en-HK" altLang="zh-TW" sz="2600" dirty="0">
                          <a:latin typeface="Arial Narrow" panose="020B0606020202030204" pitchFamily="34" charset="0"/>
                        </a:rPr>
                        <a:t>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542818">
                <a:tc>
                  <a:txBody>
                    <a:bodyPr/>
                    <a:lstStyle/>
                    <a:p>
                      <a:r>
                        <a:rPr lang="en-HK" altLang="zh-TW" sz="2600" b="1" dirty="0">
                          <a:solidFill>
                            <a:srgbClr val="0070C0"/>
                          </a:solidFill>
                          <a:latin typeface="Arial Narrow" panose="020B0606020202030204" pitchFamily="34" charset="0"/>
                        </a:rPr>
                        <a:t>3) Subtropical monsoon climate</a:t>
                      </a:r>
                    </a:p>
                    <a:p>
                      <a:r>
                        <a:rPr lang="en-HK" sz="2600" dirty="0">
                          <a:latin typeface="Arial Narrow" panose="020B0606020202030204" pitchFamily="34" charset="0"/>
                        </a:rPr>
                        <a:t>(warm winter &amp; hot summer with 4 distinctive seasons; </a:t>
                      </a:r>
                      <a:r>
                        <a:rPr lang="en-US" sz="2600" dirty="0">
                          <a:latin typeface="Arial Narrow" panose="020B0606020202030204" pitchFamily="34" charset="0"/>
                        </a:rPr>
                        <a:t>annual precipitation</a:t>
                      </a:r>
                    </a:p>
                    <a:p>
                      <a:r>
                        <a:rPr lang="en-US" sz="2600" dirty="0">
                          <a:latin typeface="Arial Narrow" panose="020B0606020202030204" pitchFamily="34" charset="0"/>
                        </a:rPr>
                        <a:t>generally ranges from 1,000-1,500mm, with more precipitation in summer but</a:t>
                      </a:r>
                    </a:p>
                    <a:p>
                      <a:r>
                        <a:rPr lang="en-US" sz="2600" dirty="0">
                          <a:latin typeface="Arial Narrow" panose="020B0606020202030204" pitchFamily="34" charset="0"/>
                        </a:rPr>
                        <a:t>no significant dry season)</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Mainly in regions</a:t>
                      </a:r>
                    </a:p>
                    <a:p>
                      <a:r>
                        <a:rPr lang="en-US" altLang="zh-TW" sz="2600" dirty="0">
                          <a:latin typeface="Arial Narrow" panose="020B0606020202030204" pitchFamily="34" charset="0"/>
                        </a:rPr>
                        <a:t>south of the </a:t>
                      </a:r>
                      <a:r>
                        <a:rPr lang="en-US" altLang="zh-TW" sz="2600" dirty="0" err="1">
                          <a:latin typeface="Arial Narrow" panose="020B0606020202030204" pitchFamily="34" charset="0"/>
                        </a:rPr>
                        <a:t>Qinling</a:t>
                      </a:r>
                      <a:r>
                        <a:rPr lang="en-US" altLang="zh-TW" sz="2600" dirty="0">
                          <a:latin typeface="Arial Narrow" panose="020B0606020202030204" pitchFamily="34" charset="0"/>
                        </a:rPr>
                        <a:t> Mountains-</a:t>
                      </a:r>
                      <a:r>
                        <a:rPr lang="en-US" altLang="zh-TW" sz="2600" dirty="0" err="1">
                          <a:latin typeface="Arial Narrow" panose="020B0606020202030204" pitchFamily="34" charset="0"/>
                        </a:rPr>
                        <a:t>Huaihe</a:t>
                      </a:r>
                      <a:r>
                        <a:rPr lang="en-US" altLang="zh-TW" sz="2600" dirty="0">
                          <a:latin typeface="Arial Narrow" panose="020B0606020202030204" pitchFamily="34" charset="0"/>
                        </a:rPr>
                        <a:t> River demarcation in eastern part of our country</a:t>
                      </a:r>
                    </a:p>
                    <a:p>
                      <a:r>
                        <a:rPr lang="en-US" altLang="zh-TW" sz="2600" dirty="0">
                          <a:latin typeface="Arial Narrow" panose="020B0606020202030204" pitchFamily="34" charset="0"/>
                        </a:rPr>
                        <a:t>and north of the tropical monsoon climate</a:t>
                      </a:r>
                      <a:endParaRPr lang="en-HK" sz="2600" dirty="0">
                        <a:latin typeface="Arial Narrow" panose="020B0606020202030204" pitchFamily="34" charset="0"/>
                      </a:endParaRPr>
                    </a:p>
                  </a:txBody>
                  <a:tcPr/>
                </a:tc>
                <a:extLst>
                  <a:ext uri="{0D108BD9-81ED-4DB2-BD59-A6C34878D82A}">
                    <a16:rowId xmlns:a16="http://schemas.microsoft.com/office/drawing/2014/main" val="1695999065"/>
                  </a:ext>
                </a:extLst>
              </a:tr>
              <a:tr h="542818">
                <a:tc>
                  <a:txBody>
                    <a:bodyPr/>
                    <a:lstStyle/>
                    <a:p>
                      <a:r>
                        <a:rPr lang="en-HK" altLang="zh-TW" sz="2600" b="1" dirty="0">
                          <a:solidFill>
                            <a:srgbClr val="0070C0"/>
                          </a:solidFill>
                          <a:latin typeface="Arial Narrow" panose="020B0606020202030204" pitchFamily="34" charset="0"/>
                        </a:rPr>
                        <a:t>4) Tropical monsoon climate</a:t>
                      </a:r>
                    </a:p>
                    <a:p>
                      <a:r>
                        <a:rPr lang="en-US" altLang="zh-TW" sz="2600" dirty="0">
                          <a:latin typeface="Arial Narrow" panose="020B0606020202030204" pitchFamily="34" charset="0"/>
                        </a:rPr>
                        <a:t>(high temperature throughout the year; long summers &amp; no/short winters; with 3 clearly distinctive seasons: dry, rainy &amp; hot; scarce precipitation in winters)</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Mainly located at the eastern coastal regions of the continent between 10° and 20° latitudes, e.g. </a:t>
                      </a:r>
                      <a:r>
                        <a:rPr lang="en-US" altLang="zh-TW" sz="2600" dirty="0" err="1">
                          <a:latin typeface="Arial Narrow" panose="020B0606020202030204" pitchFamily="34" charset="0"/>
                        </a:rPr>
                        <a:t>Leizhou</a:t>
                      </a:r>
                      <a:r>
                        <a:rPr lang="en-US" altLang="zh-TW" sz="2600" dirty="0">
                          <a:latin typeface="Arial Narrow" panose="020B0606020202030204" pitchFamily="34" charset="0"/>
                        </a:rPr>
                        <a:t> Peninsula, Hainan Island, South China Sea and the</a:t>
                      </a:r>
                    </a:p>
                    <a:p>
                      <a:r>
                        <a:rPr lang="en-US" altLang="zh-TW" sz="2600" dirty="0">
                          <a:latin typeface="Arial Narrow" panose="020B0606020202030204" pitchFamily="34" charset="0"/>
                        </a:rPr>
                        <a:t>southern part of Taiwan</a:t>
                      </a:r>
                      <a:endParaRPr lang="en-HK" sz="2600" dirty="0">
                        <a:latin typeface="Arial Narrow" panose="020B0606020202030204" pitchFamily="34" charset="0"/>
                      </a:endParaRPr>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2132936110"/>
              </p:ext>
            </p:extLst>
          </p:nvPr>
        </p:nvGraphicFramePr>
        <p:xfrm>
          <a:off x="288524" y="1127464"/>
          <a:ext cx="8566951" cy="46474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en-US" sz="2600" dirty="0">
                          <a:latin typeface="Arial Narrow" panose="020B0606020202030204" pitchFamily="34" charset="0"/>
                        </a:rPr>
                        <a:t>Major climatic types </a:t>
                      </a:r>
                    </a:p>
                    <a:p>
                      <a:pPr algn="ctr"/>
                      <a:r>
                        <a:rPr lang="en-US" sz="2600" dirty="0">
                          <a:latin typeface="Arial Narrow" panose="020B0606020202030204" pitchFamily="34" charset="0"/>
                        </a:rPr>
                        <a:t>(&amp; characteristics)</a:t>
                      </a:r>
                    </a:p>
                  </a:txBody>
                  <a:tcPr/>
                </a:tc>
                <a:tc>
                  <a:txBody>
                    <a:bodyPr/>
                    <a:lstStyle/>
                    <a:p>
                      <a:pPr algn="ctr"/>
                      <a:r>
                        <a:rPr lang="en-HK" sz="2600" dirty="0">
                          <a:latin typeface="Arial Narrow" panose="020B0606020202030204" pitchFamily="34" charset="0"/>
                        </a:rPr>
                        <a:t>Major</a:t>
                      </a:r>
                      <a:r>
                        <a:rPr lang="zh-TW" altLang="en-US" sz="2600" dirty="0">
                          <a:latin typeface="Arial Narrow" panose="020B0606020202030204" pitchFamily="34" charset="0"/>
                        </a:rPr>
                        <a:t> </a:t>
                      </a:r>
                      <a:r>
                        <a:rPr lang="en-HK" altLang="zh-TW" sz="2600" dirty="0">
                          <a:latin typeface="Arial Narrow" panose="020B0606020202030204" pitchFamily="34" charset="0"/>
                        </a:rPr>
                        <a:t>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542818">
                <a:tc>
                  <a:txBody>
                    <a:bodyPr/>
                    <a:lstStyle/>
                    <a:p>
                      <a:r>
                        <a:rPr lang="en-US" altLang="zh-TW" sz="2600" b="1" dirty="0">
                          <a:solidFill>
                            <a:srgbClr val="0070C0"/>
                          </a:solidFill>
                          <a:latin typeface="Arial Narrow" panose="020B0606020202030204" pitchFamily="34" charset="0"/>
                        </a:rPr>
                        <a:t>5) Mountain (highland) climate</a:t>
                      </a:r>
                      <a:endParaRPr lang="en-HK" altLang="zh-TW" sz="2600" b="1" dirty="0">
                        <a:solidFill>
                          <a:srgbClr val="0070C0"/>
                        </a:solidFill>
                        <a:latin typeface="Arial Narrow" panose="020B0606020202030204" pitchFamily="34" charset="0"/>
                      </a:endParaRPr>
                    </a:p>
                    <a:p>
                      <a:r>
                        <a:rPr lang="en-US" altLang="zh-TW" sz="2600" dirty="0">
                          <a:latin typeface="Arial Narrow" panose="020B0606020202030204" pitchFamily="34" charset="0"/>
                        </a:rPr>
                        <a:t>(long, dry, cold &amp; windy winters; cool &amp; rainy summers; with hails &amp; ambiguous seasons; long sunshine duration &amp; temperature decreases with increasing altitudes and latitudes; with distinctive wet &amp; </a:t>
                      </a:r>
                      <a:r>
                        <a:rPr lang="en-HK" altLang="zh-TW" sz="2600" dirty="0">
                          <a:latin typeface="Arial Narrow" panose="020B0606020202030204" pitchFamily="34" charset="0"/>
                        </a:rPr>
                        <a:t>dry</a:t>
                      </a:r>
                      <a:r>
                        <a:rPr lang="zh-TW" altLang="en-US" sz="2600" dirty="0">
                          <a:latin typeface="Arial Narrow" panose="020B0606020202030204" pitchFamily="34" charset="0"/>
                        </a:rPr>
                        <a:t> </a:t>
                      </a:r>
                      <a:r>
                        <a:rPr lang="en-HK" altLang="zh-TW" sz="2600" dirty="0">
                          <a:latin typeface="Arial Narrow" panose="020B0606020202030204" pitchFamily="34" charset="0"/>
                        </a:rPr>
                        <a:t>conditions and a lot of rainy nights</a:t>
                      </a:r>
                      <a:r>
                        <a:rPr lang="en-US" altLang="zh-TW" sz="2600" dirty="0">
                          <a:latin typeface="Arial Narrow" panose="020B0606020202030204" pitchFamily="34" charset="0"/>
                        </a:rPr>
                        <a:t>)</a:t>
                      </a:r>
                      <a:endParaRPr lang="en-HK" sz="2600" dirty="0">
                        <a:latin typeface="Arial Narrow" panose="020B0606020202030204" pitchFamily="34" charset="0"/>
                      </a:endParaRPr>
                    </a:p>
                  </a:txBody>
                  <a:tcPr/>
                </a:tc>
                <a:tc>
                  <a:txBody>
                    <a:bodyPr/>
                    <a:lstStyle/>
                    <a:p>
                      <a:r>
                        <a:rPr lang="en-HK" sz="2600" dirty="0">
                          <a:latin typeface="Arial Narrow" panose="020B0606020202030204" pitchFamily="34" charset="0"/>
                        </a:rPr>
                        <a:t>The</a:t>
                      </a:r>
                      <a:r>
                        <a:rPr lang="zh-TW" altLang="en-US" sz="2600" dirty="0">
                          <a:latin typeface="Arial Narrow" panose="020B0606020202030204" pitchFamily="34" charset="0"/>
                        </a:rPr>
                        <a:t> </a:t>
                      </a:r>
                      <a:r>
                        <a:rPr lang="en-HK" altLang="zh-TW" sz="2600" dirty="0">
                          <a:latin typeface="Arial Narrow" panose="020B0606020202030204" pitchFamily="34" charset="0"/>
                        </a:rPr>
                        <a:t>Qinghai-Tibetan</a:t>
                      </a:r>
                      <a:r>
                        <a:rPr lang="zh-TW" altLang="en-US" sz="2600" dirty="0">
                          <a:latin typeface="Arial Narrow" panose="020B0606020202030204" pitchFamily="34" charset="0"/>
                        </a:rPr>
                        <a:t> </a:t>
                      </a:r>
                      <a:r>
                        <a:rPr lang="en-HK" altLang="zh-TW" sz="2600" dirty="0">
                          <a:latin typeface="Arial Narrow" panose="020B0606020202030204" pitchFamily="34" charset="0"/>
                        </a:rPr>
                        <a:t>Plateau</a:t>
                      </a:r>
                      <a:endParaRPr lang="en-HK" sz="2600" dirty="0">
                        <a:latin typeface="Arial Narrow" panose="020B0606020202030204" pitchFamily="34" charset="0"/>
                      </a:endParaRPr>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4862" y="618519"/>
            <a:ext cx="7773338" cy="624355"/>
          </a:xfrm>
        </p:spPr>
        <p:txBody>
          <a:bodyPr>
            <a:normAutofit/>
          </a:bodyPr>
          <a:lstStyle/>
          <a:p>
            <a:r>
              <a:rPr lang="en-HK" altLang="zh-TW" b="1" u="sng" dirty="0">
                <a:solidFill>
                  <a:srgbClr val="0070C0"/>
                </a:solidFill>
              </a:rPr>
              <a:t>Temperature distribution</a:t>
            </a:r>
            <a:endParaRPr lang="en-HK" b="1" u="sng" dirty="0">
              <a:solidFill>
                <a:srgbClr val="0070C0"/>
              </a:solidFill>
            </a:endParaRPr>
          </a:p>
        </p:txBody>
      </p:sp>
      <p:sp>
        <p:nvSpPr>
          <p:cNvPr id="4" name="TextBox 3">
            <a:extLst>
              <a:ext uri="{FF2B5EF4-FFF2-40B4-BE49-F238E27FC236}">
                <a16:creationId xmlns:a16="http://schemas.microsoft.com/office/drawing/2014/main" id="{A52A570A-0593-4216-805D-9F1586B174FD}"/>
              </a:ext>
            </a:extLst>
          </p:cNvPr>
          <p:cNvSpPr txBox="1"/>
          <p:nvPr/>
        </p:nvSpPr>
        <p:spPr>
          <a:xfrm>
            <a:off x="543289" y="1381999"/>
            <a:ext cx="8201216"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distribution of temperature in our country is mainly affected by factors such as </a:t>
            </a:r>
            <a:r>
              <a:rPr lang="en-US" sz="2800" b="1" dirty="0">
                <a:latin typeface="Arial" panose="020B0604020202020204" pitchFamily="34" charset="0"/>
                <a:cs typeface="Arial" panose="020B0604020202020204" pitchFamily="34" charset="0"/>
              </a:rPr>
              <a:t>latitudes, topography</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land &amp; sea</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the eastern part of our country, the terrain is low and the influence of latitude is significant. The temperature distribution in the eastern region differs greatly from north to south. As the latitude increases from south to north, the temperature distribution decreases significantly.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the western part of our country, the surface is undulating, and the topography affects the temperature more prominently.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0941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1435</TotalTime>
  <Words>2598</Words>
  <Application>Microsoft Office PowerPoint</Application>
  <PresentationFormat>如螢幕大小 (4:3)</PresentationFormat>
  <Paragraphs>205</Paragraphs>
  <Slides>30</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微軟正黑體</vt:lpstr>
      <vt:lpstr>新細明體</vt:lpstr>
      <vt:lpstr>Aldhabi</vt:lpstr>
      <vt:lpstr>Arial</vt:lpstr>
      <vt:lpstr>Arial Narrow</vt:lpstr>
      <vt:lpstr>Century Gothic</vt:lpstr>
      <vt:lpstr>Rockwell Nova</vt:lpstr>
      <vt:lpstr>Times New Roman</vt:lpstr>
      <vt:lpstr>Tw Cen MT</vt:lpstr>
      <vt:lpstr>Wingdings 3</vt:lpstr>
      <vt:lpstr>Droplet</vt:lpstr>
      <vt:lpstr>   PowerPoint Series on Geography of China (3) – Climate of our country </vt:lpstr>
      <vt:lpstr>PowerPoint 簡報</vt:lpstr>
      <vt:lpstr>PowerPoint 簡報</vt:lpstr>
      <vt:lpstr>PowerPoint 簡報</vt:lpstr>
      <vt:lpstr>Major climatic types and their distribution in our country</vt:lpstr>
      <vt:lpstr>PowerPoint 簡報</vt:lpstr>
      <vt:lpstr>PowerPoint 簡報</vt:lpstr>
      <vt:lpstr>PowerPoint 簡報</vt:lpstr>
      <vt:lpstr>Temperature distribution</vt:lpstr>
      <vt:lpstr>PowerPoint 簡報</vt:lpstr>
      <vt:lpstr>PowerPoint 簡報</vt:lpstr>
      <vt:lpstr>Temperature zones</vt:lpstr>
      <vt:lpstr>PowerPoint 簡報</vt:lpstr>
      <vt:lpstr>Spatial distribution of precipitation</vt:lpstr>
      <vt:lpstr>PowerPoint 簡報</vt:lpstr>
      <vt:lpstr>PowerPoint 簡報</vt:lpstr>
      <vt:lpstr>Distribution of major wet and dry regions</vt:lpstr>
      <vt:lpstr>PowerPoint 簡報</vt:lpstr>
      <vt:lpstr>Major climatic characteristics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WU, Shuk-ting Connie</cp:lastModifiedBy>
  <cp:revision>337</cp:revision>
  <cp:lastPrinted>2021-11-15T04:03:37Z</cp:lastPrinted>
  <dcterms:created xsi:type="dcterms:W3CDTF">2020-04-21T03:14:18Z</dcterms:created>
  <dcterms:modified xsi:type="dcterms:W3CDTF">2025-04-29T03:19:47Z</dcterms:modified>
</cp:coreProperties>
</file>